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57" r:id="rId3"/>
    <p:sldId id="600" r:id="rId4"/>
    <p:sldId id="258" r:id="rId5"/>
    <p:sldId id="601" r:id="rId6"/>
    <p:sldId id="262" r:id="rId7"/>
    <p:sldId id="263" r:id="rId8"/>
    <p:sldId id="264" r:id="rId9"/>
    <p:sldId id="265" r:id="rId10"/>
    <p:sldId id="602" r:id="rId11"/>
    <p:sldId id="266" r:id="rId12"/>
    <p:sldId id="603" r:id="rId13"/>
    <p:sldId id="267" r:id="rId14"/>
    <p:sldId id="604" r:id="rId15"/>
    <p:sldId id="268" r:id="rId16"/>
    <p:sldId id="599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nna Zini" initials="AZ" lastIdx="2" clrIdx="0">
    <p:extLst>
      <p:ext uri="{19B8F6BF-5375-455C-9EA6-DF929625EA0E}">
        <p15:presenceInfo xmlns:p15="http://schemas.microsoft.com/office/powerpoint/2012/main" userId="S-1-5-21-279609263-2012623142-701057205-460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F4F4F4"/>
    <a:srgbClr val="00B2C6"/>
    <a:srgbClr val="17375E"/>
    <a:srgbClr val="FA7902"/>
    <a:srgbClr val="4A7EBB"/>
    <a:srgbClr val="982B3A"/>
    <a:srgbClr val="005157"/>
    <a:srgbClr val="1C84B8"/>
    <a:srgbClr val="8B1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3" autoAdjust="0"/>
    <p:restoredTop sz="94621"/>
  </p:normalViewPr>
  <p:slideViewPr>
    <p:cSldViewPr snapToGrid="0">
      <p:cViewPr varScale="1">
        <p:scale>
          <a:sx n="91" d="100"/>
          <a:sy n="91" d="100"/>
        </p:scale>
        <p:origin x="1056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F1227-551B-4907-A2E9-6E620BD78D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44A09-7566-4833-BD7B-16283F3758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E07FB-C031-45A8-A83C-CE1850ECE4F5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BEA66-C2A8-49A2-805D-3A630473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F14A2-7896-41F4-8E39-7E00BCC01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04CC8-3661-4C76-B2B8-26EEFB5B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02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1F42B-7A30-4F17-B4DF-6AFC40D0A94B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6B53-D07B-4671-A217-E4CC1C7E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86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Afternoon, I am Federico Raimondi and today I would like to present you my project work</a:t>
            </a:r>
          </a:p>
        </p:txBody>
      </p:sp>
    </p:spTree>
    <p:extLst>
      <p:ext uri="{BB962C8B-B14F-4D97-AF65-F5344CB8AC3E}">
        <p14:creationId xmlns:p14="http://schemas.microsoft.com/office/powerpoint/2010/main" val="416284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this is the agenda for today. I will start describing the scope of the analysis, then the process that I followed with a focus on each stage. Finally, I will conclude this presentation speaking about new opportunities and trends.</a:t>
            </a:r>
          </a:p>
        </p:txBody>
      </p:sp>
    </p:spTree>
    <p:extLst>
      <p:ext uri="{BB962C8B-B14F-4D97-AF65-F5344CB8AC3E}">
        <p14:creationId xmlns:p14="http://schemas.microsoft.com/office/powerpoint/2010/main" val="93758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36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594BB2-20CE-49E4-9313-D9265ED2254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6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52546" y="3316799"/>
            <a:ext cx="10325055" cy="491016"/>
          </a:xfrm>
        </p:spPr>
        <p:txBody>
          <a:bodyPr>
            <a:noAutofit/>
          </a:bodyPr>
          <a:lstStyle>
            <a:lvl1pPr algn="ctr">
              <a:defRPr sz="3800" b="0" i="0">
                <a:latin typeface="+mn-lt"/>
                <a:cs typeface="Arial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952546" y="4065020"/>
            <a:ext cx="10325055" cy="580834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92703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1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0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9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49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4016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016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28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034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983603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8257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ing, 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5" name="Object 1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 userDrawn="1"/>
        </p:nvSpPr>
        <p:spPr>
          <a:xfrm>
            <a:off x="0" y="0"/>
            <a:ext cx="919998" cy="42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10" name="Freeform 6"/>
          <p:cNvSpPr>
            <a:spLocks/>
          </p:cNvSpPr>
          <p:nvPr userDrawn="1"/>
        </p:nvSpPr>
        <p:spPr bwMode="auto">
          <a:xfrm>
            <a:off x="0" y="0"/>
            <a:ext cx="919998" cy="1146174"/>
          </a:xfrm>
          <a:custGeom>
            <a:avLst/>
            <a:gdLst/>
            <a:ahLst/>
            <a:cxnLst>
              <a:cxn ang="0">
                <a:pos x="1681" y="25"/>
              </a:cxn>
              <a:cxn ang="0">
                <a:pos x="1655" y="0"/>
              </a:cxn>
              <a:cxn ang="0">
                <a:pos x="22" y="0"/>
              </a:cxn>
              <a:cxn ang="0">
                <a:pos x="0" y="23"/>
              </a:cxn>
              <a:cxn ang="0">
                <a:pos x="0" y="2095"/>
              </a:cxn>
              <a:cxn ang="0">
                <a:pos x="336" y="2085"/>
              </a:cxn>
              <a:cxn ang="0">
                <a:pos x="682" y="2056"/>
              </a:cxn>
              <a:cxn ang="0">
                <a:pos x="897" y="2032"/>
              </a:cxn>
              <a:cxn ang="0">
                <a:pos x="1082" y="2005"/>
              </a:cxn>
              <a:cxn ang="0">
                <a:pos x="1332" y="1960"/>
              </a:cxn>
              <a:cxn ang="0">
                <a:pos x="1567" y="1911"/>
              </a:cxn>
              <a:cxn ang="0">
                <a:pos x="1680" y="1883"/>
              </a:cxn>
              <a:cxn ang="0">
                <a:pos x="1681" y="25"/>
              </a:cxn>
            </a:cxnLst>
            <a:rect l="0" t="0" r="r" b="b"/>
            <a:pathLst>
              <a:path w="1681" h="2095">
                <a:moveTo>
                  <a:pt x="1681" y="25"/>
                </a:moveTo>
                <a:cubicBezTo>
                  <a:pt x="1681" y="3"/>
                  <a:pt x="1675" y="0"/>
                  <a:pt x="1655" y="0"/>
                </a:cubicBezTo>
                <a:cubicBezTo>
                  <a:pt x="1111" y="1"/>
                  <a:pt x="567" y="1"/>
                  <a:pt x="22" y="0"/>
                </a:cubicBezTo>
                <a:cubicBezTo>
                  <a:pt x="5" y="0"/>
                  <a:pt x="0" y="3"/>
                  <a:pt x="0" y="23"/>
                </a:cubicBezTo>
                <a:cubicBezTo>
                  <a:pt x="0" y="713"/>
                  <a:pt x="0" y="1404"/>
                  <a:pt x="0" y="2095"/>
                </a:cubicBezTo>
                <a:cubicBezTo>
                  <a:pt x="112" y="2091"/>
                  <a:pt x="224" y="2088"/>
                  <a:pt x="336" y="2085"/>
                </a:cubicBezTo>
                <a:cubicBezTo>
                  <a:pt x="452" y="2081"/>
                  <a:pt x="567" y="2068"/>
                  <a:pt x="682" y="2056"/>
                </a:cubicBezTo>
                <a:cubicBezTo>
                  <a:pt x="754" y="2049"/>
                  <a:pt x="826" y="2045"/>
                  <a:pt x="897" y="2032"/>
                </a:cubicBezTo>
                <a:cubicBezTo>
                  <a:pt x="958" y="2020"/>
                  <a:pt x="1021" y="2018"/>
                  <a:pt x="1082" y="2005"/>
                </a:cubicBezTo>
                <a:cubicBezTo>
                  <a:pt x="1165" y="1989"/>
                  <a:pt x="1249" y="1977"/>
                  <a:pt x="1332" y="1960"/>
                </a:cubicBezTo>
                <a:cubicBezTo>
                  <a:pt x="1410" y="1945"/>
                  <a:pt x="1489" y="1928"/>
                  <a:pt x="1567" y="1911"/>
                </a:cubicBezTo>
                <a:cubicBezTo>
                  <a:pt x="1605" y="1904"/>
                  <a:pt x="1643" y="1895"/>
                  <a:pt x="1680" y="1883"/>
                </a:cubicBezTo>
                <a:cubicBezTo>
                  <a:pt x="1680" y="1263"/>
                  <a:pt x="1680" y="644"/>
                  <a:pt x="1681" y="2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872" y="0"/>
            <a:ext cx="10377711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7" y="1815351"/>
            <a:ext cx="11700000" cy="446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974872" y="1148607"/>
            <a:ext cx="10940903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8742"/>
            <a:ext cx="914400" cy="914400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70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38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9976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52546" y="3316799"/>
            <a:ext cx="10325055" cy="491016"/>
          </a:xfrm>
        </p:spPr>
        <p:txBody>
          <a:bodyPr>
            <a:noAutofit/>
          </a:bodyPr>
          <a:lstStyle>
            <a:lvl1pPr algn="ctr">
              <a:defRPr sz="3800" b="0" i="0">
                <a:latin typeface="+mn-lt"/>
                <a:cs typeface="Arial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952546" y="4065020"/>
            <a:ext cx="10325055" cy="580834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92703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115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>
            <a:lvl1pPr>
              <a:defRPr/>
            </a:lvl1pPr>
          </a:lstStyle>
          <a:p>
            <a:fld id="{3BBF8034-2884-4DD5-A632-35877C1B61B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8467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 descr="INT-MASTERS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34" y="6520317"/>
            <a:ext cx="1714500" cy="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39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57423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9380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1885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33903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906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33903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137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686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034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656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016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51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57423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2214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33903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599" y="6356351"/>
            <a:ext cx="3233903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9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686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2" y="6429510"/>
            <a:ext cx="646476" cy="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25/09/2018</a:t>
            </a: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553F-AB58-BB40-B1E5-B3CC067F59C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02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4" r:id="rId12"/>
    <p:sldLayoutId id="2147483686" r:id="rId13"/>
    <p:sldLayoutId id="2147483687" r:id="rId14"/>
    <p:sldLayoutId id="2147483689" r:id="rId15"/>
    <p:sldLayoutId id="2147483690" r:id="rId16"/>
    <p:sldLayoutId id="2147483691" r:id="rId17"/>
    <p:sldLayoutId id="2147483692" r:id="rId18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982B3A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25/09/2018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553F-AB58-BB40-B1E5-B3CC067F59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0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982B3A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25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kaggle.com/benhamner/sf-bay-area-bike-share" TargetMode="External"/><Relationship Id="rId5" Type="http://schemas.openxmlformats.org/officeDocument/2006/relationships/hyperlink" Target="https://s3.amazonaws.com/fordgobike-data/index.html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77" y="4903060"/>
            <a:ext cx="2317898" cy="1364469"/>
          </a:xfrm>
          <a:prstGeom prst="rect">
            <a:avLst/>
          </a:prstGeom>
        </p:spPr>
      </p:pic>
      <p:sp>
        <p:nvSpPr>
          <p:cNvPr id="7" name="Sottotitolo 2"/>
          <p:cNvSpPr txBox="1">
            <a:spLocks/>
          </p:cNvSpPr>
          <p:nvPr/>
        </p:nvSpPr>
        <p:spPr>
          <a:xfrm>
            <a:off x="6655558" y="4969704"/>
            <a:ext cx="3626681" cy="58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prstClr val="black">
                    <a:tint val="75000"/>
                  </a:prstClr>
                </a:solidFill>
                <a:latin typeface="Calibri"/>
              </a:rPr>
              <a:t>In partnership with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003" y="5336274"/>
            <a:ext cx="1467276" cy="586911"/>
          </a:xfrm>
          <a:prstGeom prst="rect">
            <a:avLst/>
          </a:prstGeom>
        </p:spPr>
      </p:pic>
      <p:sp>
        <p:nvSpPr>
          <p:cNvPr id="9" name="Sottotitolo 2"/>
          <p:cNvSpPr>
            <a:spLocks noGrp="1"/>
          </p:cNvSpPr>
          <p:nvPr>
            <p:ph type="subTitle" idx="1"/>
          </p:nvPr>
        </p:nvSpPr>
        <p:spPr>
          <a:xfrm>
            <a:off x="991734" y="4004268"/>
            <a:ext cx="10325055" cy="580834"/>
          </a:xfrm>
        </p:spPr>
        <p:txBody>
          <a:bodyPr/>
          <a:lstStyle/>
          <a:p>
            <a:r>
              <a:rPr lang="it-IT" dirty="0"/>
              <a:t>Federico Raimondi Cominesi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Bike Sharing Analysis – San Francisco Bay Area</a:t>
            </a:r>
          </a:p>
        </p:txBody>
      </p:sp>
    </p:spTree>
    <p:extLst>
      <p:ext uri="{BB962C8B-B14F-4D97-AF65-F5344CB8AC3E}">
        <p14:creationId xmlns:p14="http://schemas.microsoft.com/office/powerpoint/2010/main" val="276260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386B759-E33B-473F-B26D-624F099E3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94566"/>
            <a:ext cx="4798645" cy="35987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53D85B0-E0D3-4C03-95FC-AF8C39B81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34" y="2845132"/>
            <a:ext cx="4681105" cy="3510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6847A7-61D7-483A-BE6D-D2A8D54D0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0" y="2900031"/>
            <a:ext cx="5040493" cy="3467725"/>
          </a:xfrm>
          <a:prstGeom prst="rect">
            <a:avLst/>
          </a:prstGeom>
        </p:spPr>
      </p:pic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In Depth Analysis &amp; Model Building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/>
              <a:pPr/>
              <a:t>10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4A43A-82E3-47BB-A408-3DE8B7B6F6DC}"/>
              </a:ext>
            </a:extLst>
          </p:cNvPr>
          <p:cNvGrpSpPr/>
          <p:nvPr/>
        </p:nvGrpSpPr>
        <p:grpSpPr>
          <a:xfrm>
            <a:off x="321900" y="142311"/>
            <a:ext cx="1998824" cy="2121777"/>
            <a:chOff x="7203049" y="1761316"/>
            <a:chExt cx="1998824" cy="2121777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3147" y1="20039" x2="62831" y2="19260"/>
                          <a14:foregroundMark x1="65933" y1="26913" x2="65150" y2="24981"/>
                          <a14:foregroundMark x1="38669" y1="24162" x2="40470" y2="16308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  <a14:foregroundMark x1="71585" y1="37341" x2="83060" y2="28537"/>
                          <a14:backgroundMark x1="71888" y1="24165" x2="74135" y2="24408"/>
                          <a14:backgroundMark x1="68002" y1="23497" x2="60777" y2="20826"/>
                          <a14:backgroundMark x1="60777" y1="20826" x2="61506" y2="21251"/>
                          <a14:backgroundMark x1="70674" y1="23983" x2="65938" y2="18094"/>
                          <a14:backgroundMark x1="65938" y1="18094" x2="65938" y2="18094"/>
                          <a14:backgroundMark x1="73406" y1="21919" x2="62113" y2="21251"/>
                          <a14:backgroundMark x1="74135" y1="20947" x2="63145" y2="21979"/>
                          <a14:backgroundMark x1="69399" y1="25501" x2="63145" y2="25501"/>
                          <a14:backgroundMark x1="64845" y1="26715" x2="63631" y2="21494"/>
                          <a14:backgroundMark x1="65149" y1="26472" x2="64906" y2="21615"/>
                          <a14:backgroundMark x1="68185" y1="24165" x2="60170" y2="23072"/>
                          <a14:backgroundMark x1="60170" y1="23072" x2="60109" y2="23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42" t="20660" r="4712" b="48401"/>
            <a:stretch/>
          </p:blipFill>
          <p:spPr>
            <a:xfrm>
              <a:off x="7203049" y="1761316"/>
              <a:ext cx="1998824" cy="2121777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AB7E2A-098F-428B-9EB9-6E5E6DD32124}"/>
                </a:ext>
              </a:extLst>
            </p:cNvPr>
            <p:cNvGrpSpPr/>
            <p:nvPr/>
          </p:nvGrpSpPr>
          <p:grpSpPr>
            <a:xfrm rot="10800000">
              <a:off x="7262014" y="1826624"/>
              <a:ext cx="1845734" cy="1989667"/>
              <a:chOff x="1985432" y="3225799"/>
              <a:chExt cx="1845734" cy="198966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9DF54D4-E62E-4EF5-A5C3-728DFFF06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D29B3D6-F2D5-4299-98DE-866BDAF740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DB1C39-7038-4932-BF3E-8F238FD9B6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95AF4F0-7E4A-4465-B40B-68CC6BC35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AE377C-7651-40FE-A93F-40AFC153BE54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3EF7584-1B5C-47F9-82D3-04F4018CBBDE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B233386-E413-42B7-811B-9EF07C8D8836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80" name="Freeform: Shape 28679">
              <a:extLst>
                <a:ext uri="{FF2B5EF4-FFF2-40B4-BE49-F238E27FC236}">
                  <a16:creationId xmlns:a16="http://schemas.microsoft.com/office/drawing/2014/main" id="{3B2FD034-A14A-4518-B594-3109B0738B3A}"/>
                </a:ext>
              </a:extLst>
            </p:cNvPr>
            <p:cNvSpPr/>
            <p:nvPr/>
          </p:nvSpPr>
          <p:spPr>
            <a:xfrm>
              <a:off x="7686991" y="2329573"/>
              <a:ext cx="1305560" cy="1198880"/>
            </a:xfrm>
            <a:custGeom>
              <a:avLst/>
              <a:gdLst>
                <a:gd name="connsiteX0" fmla="*/ 0 w 1305560"/>
                <a:gd name="connsiteY0" fmla="*/ 411480 h 1198880"/>
                <a:gd name="connsiteX1" fmla="*/ 238760 w 1305560"/>
                <a:gd name="connsiteY1" fmla="*/ 1198880 h 1198880"/>
                <a:gd name="connsiteX2" fmla="*/ 1305560 w 1305560"/>
                <a:gd name="connsiteY2" fmla="*/ 1188720 h 1198880"/>
                <a:gd name="connsiteX3" fmla="*/ 1275080 w 1305560"/>
                <a:gd name="connsiteY3" fmla="*/ 772160 h 1198880"/>
                <a:gd name="connsiteX4" fmla="*/ 1270000 w 1305560"/>
                <a:gd name="connsiteY4" fmla="*/ 695960 h 1198880"/>
                <a:gd name="connsiteX5" fmla="*/ 1153160 w 1305560"/>
                <a:gd name="connsiteY5" fmla="*/ 391160 h 1198880"/>
                <a:gd name="connsiteX6" fmla="*/ 792480 w 1305560"/>
                <a:gd name="connsiteY6" fmla="*/ 0 h 1198880"/>
                <a:gd name="connsiteX7" fmla="*/ 0 w 1305560"/>
                <a:gd name="connsiteY7" fmla="*/ 411480 h 119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560" h="1198880">
                  <a:moveTo>
                    <a:pt x="0" y="411480"/>
                  </a:moveTo>
                  <a:lnTo>
                    <a:pt x="238760" y="1198880"/>
                  </a:lnTo>
                  <a:lnTo>
                    <a:pt x="1305560" y="1188720"/>
                  </a:lnTo>
                  <a:lnTo>
                    <a:pt x="1275080" y="772160"/>
                  </a:lnTo>
                  <a:lnTo>
                    <a:pt x="1270000" y="695960"/>
                  </a:lnTo>
                  <a:lnTo>
                    <a:pt x="1153160" y="391160"/>
                  </a:lnTo>
                  <a:lnTo>
                    <a:pt x="792480" y="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E348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3" name="Picture 2869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AD69B36-DFAE-4B51-BC1D-4732C379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925" y="3290628"/>
              <a:ext cx="382008" cy="38200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00F67C-77E3-4062-AB0D-5D405F427E03}"/>
                </a:ext>
              </a:extLst>
            </p:cNvPr>
            <p:cNvSpPr txBox="1"/>
            <p:nvPr/>
          </p:nvSpPr>
          <p:spPr>
            <a:xfrm>
              <a:off x="8319451" y="3226702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0A9AC-99BF-444E-B13E-4FD2ED146E8E}"/>
                </a:ext>
              </a:extLst>
            </p:cNvPr>
            <p:cNvSpPr txBox="1"/>
            <p:nvPr/>
          </p:nvSpPr>
          <p:spPr>
            <a:xfrm>
              <a:off x="7474489" y="2423903"/>
              <a:ext cx="1566260" cy="71558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IN-DEPTH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ANALYSIS &amp;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BUILDING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38DFF5B-10C4-4DD4-82FA-392BF929F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19" y="1205098"/>
            <a:ext cx="895350" cy="105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A07D5-25D9-4B38-8B4B-248D2E85D202}"/>
              </a:ext>
            </a:extLst>
          </p:cNvPr>
          <p:cNvSpPr txBox="1"/>
          <p:nvPr/>
        </p:nvSpPr>
        <p:spPr>
          <a:xfrm>
            <a:off x="4180775" y="1562530"/>
            <a:ext cx="1667435" cy="36714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ctr"/>
            <a:r>
              <a:rPr lang="it-IT" sz="2000" b="1" dirty="0">
                <a:solidFill>
                  <a:srgbClr val="17375E"/>
                </a:solidFill>
              </a:rPr>
              <a:t>GRETL SCRIPT</a:t>
            </a:r>
            <a:endParaRPr lang="en-US" sz="2000" b="1" dirty="0">
              <a:solidFill>
                <a:srgbClr val="17375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34CD12-4E04-448D-9D62-0A4503B62FAA}"/>
              </a:ext>
            </a:extLst>
          </p:cNvPr>
          <p:cNvCxnSpPr/>
          <p:nvPr/>
        </p:nvCxnSpPr>
        <p:spPr>
          <a:xfrm>
            <a:off x="6096000" y="1714738"/>
            <a:ext cx="1149724" cy="0"/>
          </a:xfrm>
          <a:prstGeom prst="straightConnector1">
            <a:avLst/>
          </a:prstGeom>
          <a:ln w="63500" cap="rnd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85836C-64FF-4B6E-B00E-B3CE8F75DA41}"/>
              </a:ext>
            </a:extLst>
          </p:cNvPr>
          <p:cNvSpPr txBox="1"/>
          <p:nvPr/>
        </p:nvSpPr>
        <p:spPr>
          <a:xfrm>
            <a:off x="7579041" y="1474651"/>
            <a:ext cx="2024742" cy="51816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it-IT" sz="2400" b="1" dirty="0">
                <a:solidFill>
                  <a:srgbClr val="17375E"/>
                </a:solidFill>
              </a:rPr>
              <a:t>ARMA (1,0)</a:t>
            </a:r>
            <a:endParaRPr lang="en-US" sz="2400" b="1" dirty="0">
              <a:solidFill>
                <a:srgbClr val="17375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9C5803-9D15-4594-A949-30F889C6EF03}"/>
              </a:ext>
            </a:extLst>
          </p:cNvPr>
          <p:cNvSpPr txBox="1"/>
          <p:nvPr/>
        </p:nvSpPr>
        <p:spPr>
          <a:xfrm>
            <a:off x="2224481" y="2574681"/>
            <a:ext cx="1667435" cy="36714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Normality</a:t>
            </a:r>
            <a:r>
              <a:rPr lang="it-IT" sz="2000" b="1" dirty="0">
                <a:solidFill>
                  <a:srgbClr val="17375E"/>
                </a:solidFill>
              </a:rPr>
              <a:t> Test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AA73D9-4C7D-4990-B0A1-053F6FA2E72F}"/>
              </a:ext>
            </a:extLst>
          </p:cNvPr>
          <p:cNvSpPr txBox="1"/>
          <p:nvPr/>
        </p:nvSpPr>
        <p:spPr>
          <a:xfrm>
            <a:off x="8029168" y="2477793"/>
            <a:ext cx="1667435" cy="36714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Residuals</a:t>
            </a:r>
            <a:endParaRPr lang="en-US" sz="2000" b="1" dirty="0">
              <a:solidFill>
                <a:srgbClr val="17375E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261582-95AA-45D6-ACEA-33CF47069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95" y="2845132"/>
            <a:ext cx="5602371" cy="3295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BCA95-D46A-4BEB-9D82-A41FB54D9F13}"/>
              </a:ext>
            </a:extLst>
          </p:cNvPr>
          <p:cNvSpPr txBox="1"/>
          <p:nvPr/>
        </p:nvSpPr>
        <p:spPr>
          <a:xfrm>
            <a:off x="6522334" y="5214395"/>
            <a:ext cx="1145894" cy="60879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r>
              <a:rPr lang="it-IT" sz="1200" b="1" dirty="0" err="1">
                <a:solidFill>
                  <a:srgbClr val="17375E"/>
                </a:solidFill>
              </a:rPr>
              <a:t>May</a:t>
            </a:r>
            <a:r>
              <a:rPr lang="it-IT" sz="1200" b="1" dirty="0">
                <a:solidFill>
                  <a:srgbClr val="17375E"/>
                </a:solidFill>
              </a:rPr>
              <a:t> 28, </a:t>
            </a:r>
            <a:r>
              <a:rPr lang="it-IT" sz="1200" b="1" dirty="0" err="1">
                <a:solidFill>
                  <a:srgbClr val="17375E"/>
                </a:solidFill>
              </a:rPr>
              <a:t>Memorial</a:t>
            </a:r>
            <a:r>
              <a:rPr lang="it-IT" sz="1200" b="1" dirty="0">
                <a:solidFill>
                  <a:srgbClr val="17375E"/>
                </a:solidFill>
              </a:rPr>
              <a:t> </a:t>
            </a:r>
            <a:r>
              <a:rPr lang="it-IT" sz="1200" b="1" dirty="0" err="1">
                <a:solidFill>
                  <a:srgbClr val="17375E"/>
                </a:solidFill>
              </a:rPr>
              <a:t>Day</a:t>
            </a:r>
            <a:endParaRPr lang="en-US" sz="1200" b="1" dirty="0">
              <a:solidFill>
                <a:srgbClr val="17375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E0A76-955B-4766-9A94-EEC560A73ACB}"/>
              </a:ext>
            </a:extLst>
          </p:cNvPr>
          <p:cNvSpPr txBox="1"/>
          <p:nvPr/>
        </p:nvSpPr>
        <p:spPr>
          <a:xfrm>
            <a:off x="8362709" y="5214395"/>
            <a:ext cx="1391959" cy="60879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r>
              <a:rPr lang="it-IT" sz="1200" b="1" dirty="0" err="1">
                <a:solidFill>
                  <a:srgbClr val="17375E"/>
                </a:solidFill>
              </a:rPr>
              <a:t>July</a:t>
            </a:r>
            <a:r>
              <a:rPr lang="it-IT" sz="1200" b="1" dirty="0">
                <a:solidFill>
                  <a:srgbClr val="17375E"/>
                </a:solidFill>
              </a:rPr>
              <a:t> 4, Independence </a:t>
            </a:r>
            <a:r>
              <a:rPr lang="it-IT" sz="1200" b="1" dirty="0" err="1">
                <a:solidFill>
                  <a:srgbClr val="17375E"/>
                </a:solidFill>
              </a:rPr>
              <a:t>Day</a:t>
            </a:r>
            <a:endParaRPr lang="en-US" sz="1200" b="1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52C1708-4647-42BC-9144-6ACB96F8A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540" y="395659"/>
            <a:ext cx="5644264" cy="42331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2AB21D-0087-436C-B91F-C3CA064B5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5" y="2440495"/>
            <a:ext cx="5644264" cy="4233021"/>
          </a:xfrm>
          <a:prstGeom prst="rect">
            <a:avLst/>
          </a:prstGeom>
        </p:spPr>
      </p:pic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In Depth Analysis &amp; Model Building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/>
              <a:pPr/>
              <a:t>11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4A43A-82E3-47BB-A408-3DE8B7B6F6DC}"/>
              </a:ext>
            </a:extLst>
          </p:cNvPr>
          <p:cNvGrpSpPr/>
          <p:nvPr/>
        </p:nvGrpSpPr>
        <p:grpSpPr>
          <a:xfrm>
            <a:off x="321900" y="142311"/>
            <a:ext cx="1998824" cy="2121777"/>
            <a:chOff x="7203049" y="1761316"/>
            <a:chExt cx="1998824" cy="2121777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3147" y1="20039" x2="62831" y2="19260"/>
                          <a14:foregroundMark x1="65933" y1="26913" x2="65150" y2="24981"/>
                          <a14:foregroundMark x1="38669" y1="24162" x2="40470" y2="16308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  <a14:foregroundMark x1="71585" y1="37341" x2="83060" y2="28537"/>
                          <a14:backgroundMark x1="71888" y1="24165" x2="74135" y2="24408"/>
                          <a14:backgroundMark x1="68002" y1="23497" x2="60777" y2="20826"/>
                          <a14:backgroundMark x1="60777" y1="20826" x2="61506" y2="21251"/>
                          <a14:backgroundMark x1="70674" y1="23983" x2="65938" y2="18094"/>
                          <a14:backgroundMark x1="65938" y1="18094" x2="65938" y2="18094"/>
                          <a14:backgroundMark x1="73406" y1="21919" x2="62113" y2="21251"/>
                          <a14:backgroundMark x1="74135" y1="20947" x2="63145" y2="21979"/>
                          <a14:backgroundMark x1="69399" y1="25501" x2="63145" y2="25501"/>
                          <a14:backgroundMark x1="64845" y1="26715" x2="63631" y2="21494"/>
                          <a14:backgroundMark x1="65149" y1="26472" x2="64906" y2="21615"/>
                          <a14:backgroundMark x1="68185" y1="24165" x2="60170" y2="23072"/>
                          <a14:backgroundMark x1="60170" y1="23072" x2="60109" y2="23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42" t="20660" r="4712" b="48401"/>
            <a:stretch/>
          </p:blipFill>
          <p:spPr>
            <a:xfrm>
              <a:off x="7203049" y="1761316"/>
              <a:ext cx="1998824" cy="2121777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AB7E2A-098F-428B-9EB9-6E5E6DD32124}"/>
                </a:ext>
              </a:extLst>
            </p:cNvPr>
            <p:cNvGrpSpPr/>
            <p:nvPr/>
          </p:nvGrpSpPr>
          <p:grpSpPr>
            <a:xfrm rot="10800000">
              <a:off x="7262014" y="1826624"/>
              <a:ext cx="1845734" cy="1989667"/>
              <a:chOff x="1985432" y="3225799"/>
              <a:chExt cx="1845734" cy="198966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9DF54D4-E62E-4EF5-A5C3-728DFFF06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D29B3D6-F2D5-4299-98DE-866BDAF740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DB1C39-7038-4932-BF3E-8F238FD9B6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95AF4F0-7E4A-4465-B40B-68CC6BC35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AE377C-7651-40FE-A93F-40AFC153BE54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3EF7584-1B5C-47F9-82D3-04F4018CBBDE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B233386-E413-42B7-811B-9EF07C8D8836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80" name="Freeform: Shape 28679">
              <a:extLst>
                <a:ext uri="{FF2B5EF4-FFF2-40B4-BE49-F238E27FC236}">
                  <a16:creationId xmlns:a16="http://schemas.microsoft.com/office/drawing/2014/main" id="{3B2FD034-A14A-4518-B594-3109B0738B3A}"/>
                </a:ext>
              </a:extLst>
            </p:cNvPr>
            <p:cNvSpPr/>
            <p:nvPr/>
          </p:nvSpPr>
          <p:spPr>
            <a:xfrm>
              <a:off x="7686991" y="2329573"/>
              <a:ext cx="1305560" cy="1198880"/>
            </a:xfrm>
            <a:custGeom>
              <a:avLst/>
              <a:gdLst>
                <a:gd name="connsiteX0" fmla="*/ 0 w 1305560"/>
                <a:gd name="connsiteY0" fmla="*/ 411480 h 1198880"/>
                <a:gd name="connsiteX1" fmla="*/ 238760 w 1305560"/>
                <a:gd name="connsiteY1" fmla="*/ 1198880 h 1198880"/>
                <a:gd name="connsiteX2" fmla="*/ 1305560 w 1305560"/>
                <a:gd name="connsiteY2" fmla="*/ 1188720 h 1198880"/>
                <a:gd name="connsiteX3" fmla="*/ 1275080 w 1305560"/>
                <a:gd name="connsiteY3" fmla="*/ 772160 h 1198880"/>
                <a:gd name="connsiteX4" fmla="*/ 1270000 w 1305560"/>
                <a:gd name="connsiteY4" fmla="*/ 695960 h 1198880"/>
                <a:gd name="connsiteX5" fmla="*/ 1153160 w 1305560"/>
                <a:gd name="connsiteY5" fmla="*/ 391160 h 1198880"/>
                <a:gd name="connsiteX6" fmla="*/ 792480 w 1305560"/>
                <a:gd name="connsiteY6" fmla="*/ 0 h 1198880"/>
                <a:gd name="connsiteX7" fmla="*/ 0 w 1305560"/>
                <a:gd name="connsiteY7" fmla="*/ 411480 h 119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560" h="1198880">
                  <a:moveTo>
                    <a:pt x="0" y="411480"/>
                  </a:moveTo>
                  <a:lnTo>
                    <a:pt x="238760" y="1198880"/>
                  </a:lnTo>
                  <a:lnTo>
                    <a:pt x="1305560" y="1188720"/>
                  </a:lnTo>
                  <a:lnTo>
                    <a:pt x="1275080" y="772160"/>
                  </a:lnTo>
                  <a:lnTo>
                    <a:pt x="1270000" y="695960"/>
                  </a:lnTo>
                  <a:lnTo>
                    <a:pt x="1153160" y="391160"/>
                  </a:lnTo>
                  <a:lnTo>
                    <a:pt x="792480" y="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E348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3" name="Picture 2869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AD69B36-DFAE-4B51-BC1D-4732C379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925" y="3290628"/>
              <a:ext cx="382008" cy="38200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00F67C-77E3-4062-AB0D-5D405F427E03}"/>
                </a:ext>
              </a:extLst>
            </p:cNvPr>
            <p:cNvSpPr txBox="1"/>
            <p:nvPr/>
          </p:nvSpPr>
          <p:spPr>
            <a:xfrm>
              <a:off x="8319451" y="3226702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0A9AC-99BF-444E-B13E-4FD2ED146E8E}"/>
                </a:ext>
              </a:extLst>
            </p:cNvPr>
            <p:cNvSpPr txBox="1"/>
            <p:nvPr/>
          </p:nvSpPr>
          <p:spPr>
            <a:xfrm>
              <a:off x="7474489" y="2423903"/>
              <a:ext cx="1566260" cy="71558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IN-DEPTH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ANALYSIS &amp;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BUILDING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2852D95-365A-43CE-9E34-9E624821B0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621914"/>
                  </p:ext>
                </p:extLst>
              </p:nvPr>
            </p:nvGraphicFramePr>
            <p:xfrm>
              <a:off x="2365962" y="1854985"/>
              <a:ext cx="7886718" cy="35321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487145">
                      <a:extLst>
                        <a:ext uri="{9D8B030D-6E8A-4147-A177-3AD203B41FA5}">
                          <a16:colId xmlns:a16="http://schemas.microsoft.com/office/drawing/2014/main" val="1744645828"/>
                        </a:ext>
                      </a:extLst>
                    </a:gridCol>
                    <a:gridCol w="2524765">
                      <a:extLst>
                        <a:ext uri="{9D8B030D-6E8A-4147-A177-3AD203B41FA5}">
                          <a16:colId xmlns:a16="http://schemas.microsoft.com/office/drawing/2014/main" val="3162758701"/>
                        </a:ext>
                      </a:extLst>
                    </a:gridCol>
                    <a:gridCol w="1487458">
                      <a:extLst>
                        <a:ext uri="{9D8B030D-6E8A-4147-A177-3AD203B41FA5}">
                          <a16:colId xmlns:a16="http://schemas.microsoft.com/office/drawing/2014/main" val="2901427685"/>
                        </a:ext>
                      </a:extLst>
                    </a:gridCol>
                    <a:gridCol w="1387350">
                      <a:extLst>
                        <a:ext uri="{9D8B030D-6E8A-4147-A177-3AD203B41FA5}">
                          <a16:colId xmlns:a16="http://schemas.microsoft.com/office/drawing/2014/main" val="573269270"/>
                        </a:ext>
                      </a:extLst>
                    </a:gridCol>
                  </a:tblGrid>
                  <a:tr h="425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Metric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Formula</a:t>
                          </a:r>
                          <a:endParaRPr lang="en-US" sz="1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Subscriber</a:t>
                          </a:r>
                          <a:endParaRPr lang="en-US" sz="1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Customer</a:t>
                          </a:r>
                          <a:endParaRPr 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3790919"/>
                      </a:ext>
                    </a:extLst>
                  </a:tr>
                  <a:tr h="7059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𝑀𝑒𝑎𝑛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8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800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 </m:t>
                                        </m:r>
                                      </m:e>
                                    </m:nary>
                                  </m:num>
                                  <m:den>
                                    <m:r>
                                      <a:rPr lang="en-GB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-69.99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-119.24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98573736"/>
                      </a:ext>
                    </a:extLst>
                  </a:tr>
                  <a:tr h="7059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𝑀𝑒𝑎𝑛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𝐴𝑏𝑠𝑜𝑙𝑢𝑡𝑒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8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800" i="1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GB" sz="1800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num>
                                  <m:den>
                                    <m:r>
                                      <a:rPr lang="en-GB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112.79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120.73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6744166"/>
                      </a:ext>
                    </a:extLst>
                  </a:tr>
                  <a:tr h="10075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𝑅𝑜𝑜𝑡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𝑀𝑒𝑎𝑛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𝑆𝑞𝑢𝑎𝑟𝑒𝑑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8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ctrlPr>
                                              <a:rPr lang="en-US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800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1800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800" i="1" kern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GB" sz="1800" kern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GB" sz="1800" kern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800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GB" sz="1800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nary>
                                      </m:num>
                                      <m:den>
                                        <m:r>
                                          <a:rPr lang="en-GB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134.21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154.06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80888028"/>
                      </a:ext>
                    </a:extLst>
                  </a:tr>
                  <a:tr h="687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𝑇h𝑒𝑖</m:t>
                                </m:r>
                                <m:sSup>
                                  <m:sSupPr>
                                    <m:ctrlPr>
                                      <a:rPr lang="en-US" sz="16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𝑅𝑀𝑆𝐸</m:t>
                                    </m:r>
                                  </m:num>
                                  <m:den>
                                    <m:r>
                                      <a:rPr lang="en-US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𝑅𝑀𝑆𝐸</m:t>
                                    </m:r>
                                    <m:r>
                                      <a:rPr lang="en-US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0.035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0.628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7762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2852D95-365A-43CE-9E34-9E624821B0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621914"/>
                  </p:ext>
                </p:extLst>
              </p:nvPr>
            </p:nvGraphicFramePr>
            <p:xfrm>
              <a:off x="2365962" y="1854985"/>
              <a:ext cx="7886718" cy="35321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487145">
                      <a:extLst>
                        <a:ext uri="{9D8B030D-6E8A-4147-A177-3AD203B41FA5}">
                          <a16:colId xmlns:a16="http://schemas.microsoft.com/office/drawing/2014/main" val="1744645828"/>
                        </a:ext>
                      </a:extLst>
                    </a:gridCol>
                    <a:gridCol w="2524765">
                      <a:extLst>
                        <a:ext uri="{9D8B030D-6E8A-4147-A177-3AD203B41FA5}">
                          <a16:colId xmlns:a16="http://schemas.microsoft.com/office/drawing/2014/main" val="3162758701"/>
                        </a:ext>
                      </a:extLst>
                    </a:gridCol>
                    <a:gridCol w="1487458">
                      <a:extLst>
                        <a:ext uri="{9D8B030D-6E8A-4147-A177-3AD203B41FA5}">
                          <a16:colId xmlns:a16="http://schemas.microsoft.com/office/drawing/2014/main" val="2901427685"/>
                        </a:ext>
                      </a:extLst>
                    </a:gridCol>
                    <a:gridCol w="1387350">
                      <a:extLst>
                        <a:ext uri="{9D8B030D-6E8A-4147-A177-3AD203B41FA5}">
                          <a16:colId xmlns:a16="http://schemas.microsoft.com/office/drawing/2014/main" val="573269270"/>
                        </a:ext>
                      </a:extLst>
                    </a:gridCol>
                  </a:tblGrid>
                  <a:tr h="425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Metric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Formula</a:t>
                          </a:r>
                          <a:endParaRPr lang="en-US" sz="1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Subscriber</a:t>
                          </a:r>
                          <a:endParaRPr lang="en-US" sz="1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/>
                            <a:t>Customer</a:t>
                          </a:r>
                          <a:endParaRPr 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3790919"/>
                      </a:ext>
                    </a:extLst>
                  </a:tr>
                  <a:tr h="7059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45" t="-64655" r="-217892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8792" t="-64655" r="-114734" b="-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-69.99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-119.24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98573736"/>
                      </a:ext>
                    </a:extLst>
                  </a:tr>
                  <a:tr h="7059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45" t="-164655" r="-217892" b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8792" t="-164655" r="-114734" b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112.79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120.73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6744166"/>
                      </a:ext>
                    </a:extLst>
                  </a:tr>
                  <a:tr h="100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45" t="-186061" r="-217892" b="-6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8792" t="-186061" r="-114734" b="-6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134.21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154.06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80888028"/>
                      </a:ext>
                    </a:extLst>
                  </a:tr>
                  <a:tr h="687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" t="-417699" r="-217892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792" t="-417699" r="-114734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0.035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0.628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77627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029924-3CEF-4BFB-94B4-B99685437A88}"/>
                  </a:ext>
                </a:extLst>
              </p:cNvPr>
              <p:cNvSpPr/>
              <p:nvPr/>
            </p:nvSpPr>
            <p:spPr>
              <a:xfrm>
                <a:off x="2320724" y="5262265"/>
                <a:ext cx="3633083" cy="1350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 dirty="0">
                    <a:solidFill>
                      <a:srgbClr val="982B3A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  <a:endParaRPr lang="en-US" sz="1400" dirty="0">
                  <a:solidFill>
                    <a:srgbClr val="982B3A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982B3A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rgbClr val="982B3A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400" i="1">
                                <a:solidFill>
                                  <a:srgbClr val="982B3A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400" i="1">
                            <a:solidFill>
                              <a:srgbClr val="982B3A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982B3A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predicted value</a:t>
                </a:r>
                <a:endParaRPr lang="en-US" sz="1400" dirty="0">
                  <a:solidFill>
                    <a:srgbClr val="982B3A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rgbClr val="982B3A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GB" sz="1400" dirty="0">
                    <a:solidFill>
                      <a:srgbClr val="982B3A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: number of observations</a:t>
                </a:r>
                <a:endParaRPr lang="en-US" sz="1400" dirty="0">
                  <a:solidFill>
                    <a:srgbClr val="982B3A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982B3A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𝑅𝑀𝑆𝐸</m:t>
                    </m:r>
                    <m:r>
                      <a:rPr lang="en-US" sz="1400" i="1">
                        <a:solidFill>
                          <a:srgbClr val="982B3A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982B3A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this is the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982B3A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𝑅𝑀𝑆𝐸</m:t>
                    </m:r>
                  </m:oMath>
                </a14:m>
                <a:r>
                  <a:rPr lang="en-US" sz="1400" dirty="0">
                    <a:solidFill>
                      <a:srgbClr val="982B3A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of a naïve model</a:t>
                </a:r>
                <a:endParaRPr lang="en-US" sz="1400" dirty="0">
                  <a:solidFill>
                    <a:srgbClr val="982B3A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029924-3CEF-4BFB-94B4-B99685437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24" y="5262265"/>
                <a:ext cx="3633083" cy="1350178"/>
              </a:xfrm>
              <a:prstGeom prst="rect">
                <a:avLst/>
              </a:prstGeom>
              <a:blipFill>
                <a:blip r:embed="rId8"/>
                <a:stretch>
                  <a:fillRect l="-503"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olo 1">
            <a:extLst>
              <a:ext uri="{FF2B5EF4-FFF2-40B4-BE49-F238E27FC236}">
                <a16:creationId xmlns:a16="http://schemas.microsoft.com/office/drawing/2014/main" id="{F07AA962-7888-4A06-B9C4-FCF074F5CF8E}"/>
              </a:ext>
            </a:extLst>
          </p:cNvPr>
          <p:cNvSpPr txBox="1">
            <a:spLocks/>
          </p:cNvSpPr>
          <p:nvPr/>
        </p:nvSpPr>
        <p:spPr bwMode="auto">
          <a:xfrm>
            <a:off x="2224481" y="262028"/>
            <a:ext cx="3922059" cy="6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982B3A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it-IT" altLang="it-IT" sz="3000" b="1" dirty="0" err="1"/>
              <a:t>Predictions</a:t>
            </a:r>
            <a:endParaRPr lang="it-IT" altLang="it-IT" sz="3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3A0877-CC74-4D23-92E2-868803694AE5}"/>
              </a:ext>
            </a:extLst>
          </p:cNvPr>
          <p:cNvGrpSpPr/>
          <p:nvPr/>
        </p:nvGrpSpPr>
        <p:grpSpPr>
          <a:xfrm>
            <a:off x="2723161" y="2204650"/>
            <a:ext cx="1363593" cy="448546"/>
            <a:chOff x="4646103" y="2204650"/>
            <a:chExt cx="1363593" cy="44854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868F456-A8C6-4A82-9851-403863799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103" y="2248557"/>
              <a:ext cx="213338" cy="213338"/>
            </a:xfrm>
            <a:prstGeom prst="roundRect">
              <a:avLst/>
            </a:prstGeom>
            <a:solidFill>
              <a:srgbClr val="CF63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4C5E15-9586-4201-AB41-57438F2BA66F}"/>
                </a:ext>
              </a:extLst>
            </p:cNvPr>
            <p:cNvSpPr txBox="1"/>
            <p:nvPr/>
          </p:nvSpPr>
          <p:spPr>
            <a:xfrm>
              <a:off x="4859441" y="2204650"/>
              <a:ext cx="1150255" cy="44854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400" b="1" dirty="0" err="1">
                  <a:solidFill>
                    <a:srgbClr val="982B3A"/>
                  </a:solidFill>
                </a:rPr>
                <a:t>Customer</a:t>
              </a:r>
              <a:endParaRPr lang="en-US" sz="1400" b="1" dirty="0">
                <a:solidFill>
                  <a:srgbClr val="982B3A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7E40B5-EEC1-4F41-9C45-469D170114AE}"/>
              </a:ext>
            </a:extLst>
          </p:cNvPr>
          <p:cNvGrpSpPr/>
          <p:nvPr/>
        </p:nvGrpSpPr>
        <p:grpSpPr>
          <a:xfrm>
            <a:off x="8701915" y="4699021"/>
            <a:ext cx="1402946" cy="448546"/>
            <a:chOff x="8279971" y="6171724"/>
            <a:chExt cx="1402946" cy="44854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510402-C1E4-4543-AED7-9326CE690E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9971" y="6222305"/>
              <a:ext cx="213338" cy="213338"/>
            </a:xfrm>
            <a:prstGeom prst="roundRect">
              <a:avLst/>
            </a:prstGeom>
            <a:solidFill>
              <a:srgbClr val="5B98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70CF4-F5B3-4382-91BF-A71544A8FD84}"/>
                </a:ext>
              </a:extLst>
            </p:cNvPr>
            <p:cNvSpPr txBox="1"/>
            <p:nvPr/>
          </p:nvSpPr>
          <p:spPr>
            <a:xfrm>
              <a:off x="8532662" y="6171724"/>
              <a:ext cx="1150255" cy="44854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400" b="1" dirty="0" err="1">
                  <a:solidFill>
                    <a:srgbClr val="982B3A"/>
                  </a:solidFill>
                </a:rPr>
                <a:t>Subscriber</a:t>
              </a:r>
              <a:endParaRPr lang="en-US" sz="1400" b="1" dirty="0">
                <a:solidFill>
                  <a:srgbClr val="982B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9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/>
      <p:bldP spid="2" grpId="0"/>
      <p:bldP spid="9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Business </a:t>
            </a:r>
            <a:r>
              <a:rPr lang="it-IT" altLang="it-IT" sz="3000" b="1" dirty="0" err="1"/>
              <a:t>Actions</a:t>
            </a:r>
            <a:endParaRPr lang="it-IT" altLang="it-IT" sz="3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3BBF8034-2884-4DD5-A632-35877C1B61B6}" type="slidenum">
              <a:rPr lang="it-IT" smtClean="0"/>
              <a:pPr/>
              <a:t>12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376496-C448-4771-A347-D2A8CC3AC9A5}"/>
              </a:ext>
            </a:extLst>
          </p:cNvPr>
          <p:cNvGrpSpPr/>
          <p:nvPr/>
        </p:nvGrpSpPr>
        <p:grpSpPr>
          <a:xfrm>
            <a:off x="210314" y="-58990"/>
            <a:ext cx="2223839" cy="2277177"/>
            <a:chOff x="7108275" y="3611839"/>
            <a:chExt cx="2223839" cy="2277177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60" t="51210" r="4352" b="19068"/>
            <a:stretch/>
          </p:blipFill>
          <p:spPr>
            <a:xfrm>
              <a:off x="7108275" y="3850647"/>
              <a:ext cx="2118316" cy="2038369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C7C655-0151-4E40-8994-3930314987F8}"/>
                </a:ext>
              </a:extLst>
            </p:cNvPr>
            <p:cNvGrpSpPr/>
            <p:nvPr/>
          </p:nvGrpSpPr>
          <p:grpSpPr>
            <a:xfrm rot="13513228">
              <a:off x="7414414" y="3539872"/>
              <a:ext cx="1845734" cy="1989667"/>
              <a:chOff x="1985432" y="3225799"/>
              <a:chExt cx="1845734" cy="198966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608FDF-97A3-4E74-98B4-0F1506D7D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A03987-CE02-491C-AE7B-4FE8A6418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B17120B-A589-4C8F-A686-A450C0363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D099B92-CCB6-4776-B162-204C6D4D8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9169" y="3681682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C2CD0FA-B4A5-4715-89AE-1E44790A5A7A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D6D8B4C-6FB5-4CD0-B82B-C99B05673E51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98F87-5B79-4784-9F89-2D3A722B257F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81" name="Freeform: Shape 28680">
              <a:extLst>
                <a:ext uri="{FF2B5EF4-FFF2-40B4-BE49-F238E27FC236}">
                  <a16:creationId xmlns:a16="http://schemas.microsoft.com/office/drawing/2014/main" id="{D633F090-E78C-460D-B6CD-FA4C92127F76}"/>
                </a:ext>
              </a:extLst>
            </p:cNvPr>
            <p:cNvSpPr/>
            <p:nvPr/>
          </p:nvSpPr>
          <p:spPr>
            <a:xfrm>
              <a:off x="7686991" y="4143133"/>
              <a:ext cx="1264920" cy="1071880"/>
            </a:xfrm>
            <a:custGeom>
              <a:avLst/>
              <a:gdLst>
                <a:gd name="connsiteX0" fmla="*/ 238760 w 1264920"/>
                <a:gd name="connsiteY0" fmla="*/ 60960 h 1071880"/>
                <a:gd name="connsiteX1" fmla="*/ 0 w 1264920"/>
                <a:gd name="connsiteY1" fmla="*/ 660400 h 1071880"/>
                <a:gd name="connsiteX2" fmla="*/ 147320 w 1264920"/>
                <a:gd name="connsiteY2" fmla="*/ 1071880 h 1071880"/>
                <a:gd name="connsiteX3" fmla="*/ 1087120 w 1264920"/>
                <a:gd name="connsiteY3" fmla="*/ 980440 h 1071880"/>
                <a:gd name="connsiteX4" fmla="*/ 1264920 w 1264920"/>
                <a:gd name="connsiteY4" fmla="*/ 563880 h 1071880"/>
                <a:gd name="connsiteX5" fmla="*/ 873760 w 1264920"/>
                <a:gd name="connsiteY5" fmla="*/ 0 h 1071880"/>
                <a:gd name="connsiteX6" fmla="*/ 238760 w 1264920"/>
                <a:gd name="connsiteY6" fmla="*/ 6096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4920" h="1071880">
                  <a:moveTo>
                    <a:pt x="238760" y="60960"/>
                  </a:moveTo>
                  <a:lnTo>
                    <a:pt x="0" y="660400"/>
                  </a:lnTo>
                  <a:lnTo>
                    <a:pt x="147320" y="1071880"/>
                  </a:lnTo>
                  <a:lnTo>
                    <a:pt x="1087120" y="980440"/>
                  </a:lnTo>
                  <a:lnTo>
                    <a:pt x="1264920" y="563880"/>
                  </a:lnTo>
                  <a:lnTo>
                    <a:pt x="873760" y="0"/>
                  </a:lnTo>
                  <a:lnTo>
                    <a:pt x="238760" y="60960"/>
                  </a:lnTo>
                  <a:close/>
                </a:path>
              </a:pathLst>
            </a:custGeom>
            <a:solidFill>
              <a:srgbClr val="FE912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5" name="Picture 28694">
              <a:extLst>
                <a:ext uri="{FF2B5EF4-FFF2-40B4-BE49-F238E27FC236}">
                  <a16:creationId xmlns:a16="http://schemas.microsoft.com/office/drawing/2014/main" id="{D08E6E71-7A9A-4ED1-BFD5-2C219E31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140" y="4045551"/>
              <a:ext cx="459890" cy="45989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6C01490-6A18-4759-9557-55B15B5B1E9C}"/>
                </a:ext>
              </a:extLst>
            </p:cNvPr>
            <p:cNvSpPr txBox="1"/>
            <p:nvPr/>
          </p:nvSpPr>
          <p:spPr>
            <a:xfrm>
              <a:off x="8301707" y="3920996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5AAFE5-3DFF-4E17-B7A1-576E41DADCAD}"/>
                </a:ext>
              </a:extLst>
            </p:cNvPr>
            <p:cNvSpPr txBox="1"/>
            <p:nvPr/>
          </p:nvSpPr>
          <p:spPr>
            <a:xfrm>
              <a:off x="7435902" y="4664725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ACTIONS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C0888CE8-FDA5-46A8-9C79-53A2F80AC182}"/>
              </a:ext>
            </a:extLst>
          </p:cNvPr>
          <p:cNvSpPr/>
          <p:nvPr/>
        </p:nvSpPr>
        <p:spPr>
          <a:xfrm flipH="1">
            <a:off x="6721" y="2295111"/>
            <a:ext cx="5042850" cy="1255357"/>
          </a:xfrm>
          <a:prstGeom prst="homePlate">
            <a:avLst>
              <a:gd name="adj" fmla="val 26244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17375E"/>
                </a:solidFill>
              </a:rPr>
              <a:t>Rebalancing Schedule: </a:t>
            </a:r>
          </a:p>
          <a:p>
            <a:pPr algn="ctr"/>
            <a:r>
              <a:rPr lang="it-IT" sz="2000" b="1" dirty="0">
                <a:solidFill>
                  <a:srgbClr val="17375E"/>
                </a:solidFill>
              </a:rPr>
              <a:t>10 a.m. to 3 p.m. 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3B0EDD9-07C9-41CB-BD86-AE81B55EB750}"/>
              </a:ext>
            </a:extLst>
          </p:cNvPr>
          <p:cNvSpPr/>
          <p:nvPr/>
        </p:nvSpPr>
        <p:spPr>
          <a:xfrm>
            <a:off x="4754115" y="2295111"/>
            <a:ext cx="1413802" cy="1260000"/>
          </a:xfrm>
          <a:prstGeom prst="hexagon">
            <a:avLst>
              <a:gd name="adj" fmla="val 2446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lock, object&#10;&#10;Description generated with high confidence">
            <a:extLst>
              <a:ext uri="{FF2B5EF4-FFF2-40B4-BE49-F238E27FC236}">
                <a16:creationId xmlns:a16="http://schemas.microsoft.com/office/drawing/2014/main" id="{CDEAAA58-DD78-482B-9F22-06C5C94E7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7" y="2433814"/>
            <a:ext cx="973357" cy="973357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AEB944C-61CC-4D26-9782-8829455D6077}"/>
              </a:ext>
            </a:extLst>
          </p:cNvPr>
          <p:cNvSpPr/>
          <p:nvPr/>
        </p:nvSpPr>
        <p:spPr>
          <a:xfrm>
            <a:off x="7093323" y="1567578"/>
            <a:ext cx="5098677" cy="1255357"/>
          </a:xfrm>
          <a:prstGeom prst="homePlate">
            <a:avLst>
              <a:gd name="adj" fmla="val 26244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rgbClr val="FA790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17375E"/>
                </a:solidFill>
              </a:rPr>
              <a:t>           Maintenance Schedule: 5-6 a.m. right before the pick 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03E47D7-304F-4DA4-B573-3DEBC7701DBC}"/>
              </a:ext>
            </a:extLst>
          </p:cNvPr>
          <p:cNvSpPr/>
          <p:nvPr/>
        </p:nvSpPr>
        <p:spPr>
          <a:xfrm>
            <a:off x="5974977" y="1567578"/>
            <a:ext cx="1413802" cy="1260000"/>
          </a:xfrm>
          <a:prstGeom prst="hexagon">
            <a:avLst>
              <a:gd name="adj" fmla="val 2446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rgbClr val="FA790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19087F-063C-4685-9E00-66B303396C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16" y="1790875"/>
            <a:ext cx="780006" cy="780006"/>
          </a:xfrm>
          <a:prstGeom prst="rect">
            <a:avLst/>
          </a:prstGeom>
        </p:spPr>
      </p:pic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FD3B100-D700-4400-8204-6343BD2BF83B}"/>
              </a:ext>
            </a:extLst>
          </p:cNvPr>
          <p:cNvSpPr/>
          <p:nvPr/>
        </p:nvSpPr>
        <p:spPr>
          <a:xfrm>
            <a:off x="7093322" y="2981873"/>
            <a:ext cx="5091957" cy="1255357"/>
          </a:xfrm>
          <a:prstGeom prst="homePlate">
            <a:avLst>
              <a:gd name="adj" fmla="val 26244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17375E"/>
                </a:solidFill>
              </a:rPr>
              <a:t>       Dashboard: Real-time </a:t>
            </a:r>
            <a:r>
              <a:rPr lang="it-IT" sz="2000" b="1" dirty="0" err="1">
                <a:solidFill>
                  <a:srgbClr val="17375E"/>
                </a:solidFill>
              </a:rPr>
              <a:t>monitoring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B7866CAB-1C61-454C-99E9-6D7F1207D851}"/>
              </a:ext>
            </a:extLst>
          </p:cNvPr>
          <p:cNvSpPr/>
          <p:nvPr/>
        </p:nvSpPr>
        <p:spPr>
          <a:xfrm>
            <a:off x="5974977" y="2977230"/>
            <a:ext cx="1413802" cy="1260000"/>
          </a:xfrm>
          <a:prstGeom prst="hexagon">
            <a:avLst>
              <a:gd name="adj" fmla="val 2446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10AE04-8EAA-46FF-A6C2-A7230D04D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16" y="3198992"/>
            <a:ext cx="816475" cy="816475"/>
          </a:xfrm>
          <a:prstGeom prst="rect">
            <a:avLst/>
          </a:prstGeom>
        </p:spPr>
      </p:pic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802F9539-CFC7-4E96-8873-87A97450BB2B}"/>
              </a:ext>
            </a:extLst>
          </p:cNvPr>
          <p:cNvSpPr/>
          <p:nvPr/>
        </p:nvSpPr>
        <p:spPr>
          <a:xfrm flipH="1">
            <a:off x="-1" y="3704763"/>
            <a:ext cx="5042849" cy="1255357"/>
          </a:xfrm>
          <a:prstGeom prst="homePlate">
            <a:avLst>
              <a:gd name="adj" fmla="val 26244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Resourses</a:t>
            </a:r>
            <a:r>
              <a:rPr lang="it-IT" sz="2000" b="1" dirty="0">
                <a:solidFill>
                  <a:srgbClr val="17375E"/>
                </a:solidFill>
              </a:rPr>
              <a:t> </a:t>
            </a:r>
            <a:r>
              <a:rPr lang="it-IT" sz="2000" b="1" dirty="0" err="1">
                <a:solidFill>
                  <a:srgbClr val="17375E"/>
                </a:solidFill>
              </a:rPr>
              <a:t>optimization</a:t>
            </a:r>
            <a:r>
              <a:rPr lang="it-IT" sz="2000" b="1" dirty="0">
                <a:solidFill>
                  <a:srgbClr val="17375E"/>
                </a:solidFill>
              </a:rPr>
              <a:t>:</a:t>
            </a:r>
          </a:p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Based</a:t>
            </a:r>
            <a:r>
              <a:rPr lang="it-IT" sz="2000" b="1" dirty="0">
                <a:solidFill>
                  <a:srgbClr val="17375E"/>
                </a:solidFill>
              </a:rPr>
              <a:t> on </a:t>
            </a:r>
            <a:r>
              <a:rPr lang="it-IT" sz="2000" b="1" dirty="0" err="1">
                <a:solidFill>
                  <a:srgbClr val="17375E"/>
                </a:solidFill>
              </a:rPr>
              <a:t>our</a:t>
            </a:r>
            <a:r>
              <a:rPr lang="it-IT" sz="2000" b="1" dirty="0">
                <a:solidFill>
                  <a:srgbClr val="17375E"/>
                </a:solidFill>
              </a:rPr>
              <a:t> </a:t>
            </a:r>
            <a:r>
              <a:rPr lang="it-IT" sz="2000" b="1" dirty="0" err="1">
                <a:solidFill>
                  <a:srgbClr val="17375E"/>
                </a:solidFill>
              </a:rPr>
              <a:t>predictions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3EDBA1E-0A9C-4278-8232-B4BDE8EB2C2A}"/>
              </a:ext>
            </a:extLst>
          </p:cNvPr>
          <p:cNvSpPr/>
          <p:nvPr/>
        </p:nvSpPr>
        <p:spPr>
          <a:xfrm>
            <a:off x="4754115" y="3700120"/>
            <a:ext cx="1413802" cy="1260000"/>
          </a:xfrm>
          <a:prstGeom prst="hexagon">
            <a:avLst>
              <a:gd name="adj" fmla="val 2446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3653F8-6F25-4383-9EA0-542BCE9FC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3854490"/>
            <a:ext cx="951259" cy="951259"/>
          </a:xfrm>
          <a:prstGeom prst="rect">
            <a:avLst/>
          </a:prstGeom>
        </p:spPr>
      </p:pic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49FD3983-4738-4395-84C0-0587C0C1A863}"/>
              </a:ext>
            </a:extLst>
          </p:cNvPr>
          <p:cNvSpPr/>
          <p:nvPr/>
        </p:nvSpPr>
        <p:spPr>
          <a:xfrm>
            <a:off x="7093322" y="4396168"/>
            <a:ext cx="5091957" cy="1255357"/>
          </a:xfrm>
          <a:prstGeom prst="homePlate">
            <a:avLst>
              <a:gd name="adj" fmla="val 26244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Customized</a:t>
            </a:r>
            <a:r>
              <a:rPr lang="it-IT" sz="2000" b="1" dirty="0">
                <a:solidFill>
                  <a:srgbClr val="17375E"/>
                </a:solidFill>
              </a:rPr>
              <a:t> </a:t>
            </a:r>
            <a:r>
              <a:rPr lang="it-IT" sz="2000" b="1" dirty="0" err="1">
                <a:solidFill>
                  <a:srgbClr val="17375E"/>
                </a:solidFill>
              </a:rPr>
              <a:t>Promotions</a:t>
            </a:r>
            <a:r>
              <a:rPr lang="it-IT" sz="2000" b="1" dirty="0">
                <a:solidFill>
                  <a:srgbClr val="17375E"/>
                </a:solidFill>
              </a:rPr>
              <a:t>:</a:t>
            </a:r>
          </a:p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Possible</a:t>
            </a:r>
            <a:r>
              <a:rPr lang="it-IT" sz="2000" b="1" dirty="0">
                <a:solidFill>
                  <a:srgbClr val="17375E"/>
                </a:solidFill>
              </a:rPr>
              <a:t> </a:t>
            </a:r>
            <a:r>
              <a:rPr lang="it-IT" sz="2000" b="1" dirty="0" err="1">
                <a:solidFill>
                  <a:srgbClr val="17375E"/>
                </a:solidFill>
              </a:rPr>
              <a:t>integration</a:t>
            </a:r>
            <a:r>
              <a:rPr lang="it-IT" sz="2000" b="1" dirty="0">
                <a:solidFill>
                  <a:srgbClr val="17375E"/>
                </a:solidFill>
              </a:rPr>
              <a:t> with a </a:t>
            </a:r>
          </a:p>
          <a:p>
            <a:pPr algn="ctr"/>
            <a:r>
              <a:rPr lang="it-IT" sz="2000" b="1" dirty="0" err="1">
                <a:solidFill>
                  <a:srgbClr val="17375E"/>
                </a:solidFill>
              </a:rPr>
              <a:t>churn</a:t>
            </a:r>
            <a:r>
              <a:rPr lang="it-IT" sz="2000" b="1" dirty="0">
                <a:solidFill>
                  <a:srgbClr val="17375E"/>
                </a:solidFill>
              </a:rPr>
              <a:t> </a:t>
            </a:r>
            <a:r>
              <a:rPr lang="it-IT" sz="2000" b="1" dirty="0" err="1">
                <a:solidFill>
                  <a:srgbClr val="17375E"/>
                </a:solidFill>
              </a:rPr>
              <a:t>analysis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AE370DA-C041-4122-93CA-A0F68E75B5CE}"/>
              </a:ext>
            </a:extLst>
          </p:cNvPr>
          <p:cNvSpPr/>
          <p:nvPr/>
        </p:nvSpPr>
        <p:spPr>
          <a:xfrm>
            <a:off x="5974977" y="4386882"/>
            <a:ext cx="1413802" cy="1260000"/>
          </a:xfrm>
          <a:prstGeom prst="hexagon">
            <a:avLst>
              <a:gd name="adj" fmla="val 2446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1CF8DC-EBD0-4021-BF4E-8A7EBA825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7" y="4487621"/>
            <a:ext cx="1058522" cy="10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  <p:bldP spid="6" grpId="0" animBg="1"/>
      <p:bldP spid="5" grpId="0" animBg="1"/>
      <p:bldP spid="24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65A81406-2707-47E4-A06A-471F1084C7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t="20052" r="13728" b="22316"/>
          <a:stretch/>
        </p:blipFill>
        <p:spPr>
          <a:xfrm>
            <a:off x="2285415" y="398358"/>
            <a:ext cx="8138747" cy="6440882"/>
          </a:xfrm>
          <a:prstGeom prst="rect">
            <a:avLst/>
          </a:prstGeom>
        </p:spPr>
      </p:pic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2243844" y="36631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>
                <a:solidFill>
                  <a:schemeClr val="tx2">
                    <a:lumMod val="50000"/>
                  </a:schemeClr>
                </a:solidFill>
              </a:rPr>
              <a:t>Dashboard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3BBF8034-2884-4DD5-A632-35877C1B61B6}" type="slidenum">
              <a:rPr lang="it-IT" smtClean="0">
                <a:solidFill>
                  <a:schemeClr val="tx2">
                    <a:lumMod val="50000"/>
                  </a:schemeClr>
                </a:solidFill>
              </a:rPr>
              <a:pPr/>
              <a:t>13</a:t>
            </a:fld>
            <a:endParaRPr lang="it-IT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376496-C448-4771-A347-D2A8CC3AC9A5}"/>
              </a:ext>
            </a:extLst>
          </p:cNvPr>
          <p:cNvGrpSpPr/>
          <p:nvPr/>
        </p:nvGrpSpPr>
        <p:grpSpPr>
          <a:xfrm>
            <a:off x="210314" y="-58990"/>
            <a:ext cx="2223839" cy="2277177"/>
            <a:chOff x="7108275" y="3611839"/>
            <a:chExt cx="2223839" cy="2277177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60" t="51210" r="4352" b="19068"/>
            <a:stretch/>
          </p:blipFill>
          <p:spPr>
            <a:xfrm>
              <a:off x="7108275" y="3850647"/>
              <a:ext cx="2118316" cy="2038369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C7C655-0151-4E40-8994-3930314987F8}"/>
                </a:ext>
              </a:extLst>
            </p:cNvPr>
            <p:cNvGrpSpPr/>
            <p:nvPr/>
          </p:nvGrpSpPr>
          <p:grpSpPr>
            <a:xfrm rot="13513228">
              <a:off x="7414414" y="3539872"/>
              <a:ext cx="1845734" cy="1989667"/>
              <a:chOff x="1985432" y="3225799"/>
              <a:chExt cx="1845734" cy="198966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608FDF-97A3-4E74-98B4-0F1506D7D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A03987-CE02-491C-AE7B-4FE8A6418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B17120B-A589-4C8F-A686-A450C0363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D099B92-CCB6-4776-B162-204C6D4D8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9169" y="3681682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C2CD0FA-B4A5-4715-89AE-1E44790A5A7A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D6D8B4C-6FB5-4CD0-B82B-C99B05673E51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98F87-5B79-4784-9F89-2D3A722B257F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81" name="Freeform: Shape 28680">
              <a:extLst>
                <a:ext uri="{FF2B5EF4-FFF2-40B4-BE49-F238E27FC236}">
                  <a16:creationId xmlns:a16="http://schemas.microsoft.com/office/drawing/2014/main" id="{D633F090-E78C-460D-B6CD-FA4C92127F76}"/>
                </a:ext>
              </a:extLst>
            </p:cNvPr>
            <p:cNvSpPr/>
            <p:nvPr/>
          </p:nvSpPr>
          <p:spPr>
            <a:xfrm>
              <a:off x="7686991" y="4143133"/>
              <a:ext cx="1264920" cy="1071880"/>
            </a:xfrm>
            <a:custGeom>
              <a:avLst/>
              <a:gdLst>
                <a:gd name="connsiteX0" fmla="*/ 238760 w 1264920"/>
                <a:gd name="connsiteY0" fmla="*/ 60960 h 1071880"/>
                <a:gd name="connsiteX1" fmla="*/ 0 w 1264920"/>
                <a:gd name="connsiteY1" fmla="*/ 660400 h 1071880"/>
                <a:gd name="connsiteX2" fmla="*/ 147320 w 1264920"/>
                <a:gd name="connsiteY2" fmla="*/ 1071880 h 1071880"/>
                <a:gd name="connsiteX3" fmla="*/ 1087120 w 1264920"/>
                <a:gd name="connsiteY3" fmla="*/ 980440 h 1071880"/>
                <a:gd name="connsiteX4" fmla="*/ 1264920 w 1264920"/>
                <a:gd name="connsiteY4" fmla="*/ 563880 h 1071880"/>
                <a:gd name="connsiteX5" fmla="*/ 873760 w 1264920"/>
                <a:gd name="connsiteY5" fmla="*/ 0 h 1071880"/>
                <a:gd name="connsiteX6" fmla="*/ 238760 w 1264920"/>
                <a:gd name="connsiteY6" fmla="*/ 6096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4920" h="1071880">
                  <a:moveTo>
                    <a:pt x="238760" y="60960"/>
                  </a:moveTo>
                  <a:lnTo>
                    <a:pt x="0" y="660400"/>
                  </a:lnTo>
                  <a:lnTo>
                    <a:pt x="147320" y="1071880"/>
                  </a:lnTo>
                  <a:lnTo>
                    <a:pt x="1087120" y="980440"/>
                  </a:lnTo>
                  <a:lnTo>
                    <a:pt x="1264920" y="563880"/>
                  </a:lnTo>
                  <a:lnTo>
                    <a:pt x="873760" y="0"/>
                  </a:lnTo>
                  <a:lnTo>
                    <a:pt x="238760" y="60960"/>
                  </a:lnTo>
                  <a:close/>
                </a:path>
              </a:pathLst>
            </a:custGeom>
            <a:solidFill>
              <a:srgbClr val="FE912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5" name="Picture 28694">
              <a:extLst>
                <a:ext uri="{FF2B5EF4-FFF2-40B4-BE49-F238E27FC236}">
                  <a16:creationId xmlns:a16="http://schemas.microsoft.com/office/drawing/2014/main" id="{D08E6E71-7A9A-4ED1-BFD5-2C219E31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140" y="4045551"/>
              <a:ext cx="459890" cy="45989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6C01490-6A18-4759-9557-55B15B5B1E9C}"/>
                </a:ext>
              </a:extLst>
            </p:cNvPr>
            <p:cNvSpPr txBox="1"/>
            <p:nvPr/>
          </p:nvSpPr>
          <p:spPr>
            <a:xfrm>
              <a:off x="8301707" y="3920996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5AAFE5-3DFF-4E17-B7A1-576E41DADCAD}"/>
                </a:ext>
              </a:extLst>
            </p:cNvPr>
            <p:cNvSpPr txBox="1"/>
            <p:nvPr/>
          </p:nvSpPr>
          <p:spPr>
            <a:xfrm>
              <a:off x="7435902" y="4664725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ACTIONS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5" name="Dashboard Demo">
            <a:hlinkClick r:id="" action="ppaction://media"/>
            <a:extLst>
              <a:ext uri="{FF2B5EF4-FFF2-40B4-BE49-F238E27FC236}">
                <a16:creationId xmlns:a16="http://schemas.microsoft.com/office/drawing/2014/main" id="{C7D3A477-9B09-4297-BF6F-B2AD081AA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7874" t="11015" r="12884" b="14365"/>
          <a:stretch/>
        </p:blipFill>
        <p:spPr>
          <a:xfrm>
            <a:off x="2890631" y="694793"/>
            <a:ext cx="6975168" cy="4178148"/>
          </a:xfrm>
          <a:prstGeom prst="rect">
            <a:avLst/>
          </a:prstGeom>
          <a:ln w="85725" cap="rnd">
            <a:solidFill>
              <a:srgbClr val="F4F4F4"/>
            </a:solidFill>
          </a:ln>
        </p:spPr>
      </p:pic>
    </p:spTree>
    <p:extLst>
      <p:ext uri="{BB962C8B-B14F-4D97-AF65-F5344CB8AC3E}">
        <p14:creationId xmlns:p14="http://schemas.microsoft.com/office/powerpoint/2010/main" val="37202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New Trends and </a:t>
            </a:r>
            <a:r>
              <a:rPr lang="it-IT" altLang="it-IT" sz="3000" b="1" dirty="0" err="1"/>
              <a:t>Opportunities</a:t>
            </a:r>
            <a:endParaRPr lang="it-IT" altLang="it-IT" sz="3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3BBF8034-2884-4DD5-A632-35877C1B61B6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6AF37F4-7DB3-4B7A-9289-65FC2492258E}"/>
              </a:ext>
            </a:extLst>
          </p:cNvPr>
          <p:cNvSpPr/>
          <p:nvPr/>
        </p:nvSpPr>
        <p:spPr>
          <a:xfrm rot="5400000">
            <a:off x="1997603" y="4442255"/>
            <a:ext cx="466192" cy="212911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02FF811B-C351-4366-A32E-E9B399FD1AE5}"/>
              </a:ext>
            </a:extLst>
          </p:cNvPr>
          <p:cNvSpPr/>
          <p:nvPr/>
        </p:nvSpPr>
        <p:spPr>
          <a:xfrm rot="5400000">
            <a:off x="168085" y="2123069"/>
            <a:ext cx="4125228" cy="2092130"/>
          </a:xfrm>
          <a:prstGeom prst="homePlate">
            <a:avLst>
              <a:gd name="adj" fmla="val 11237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99EC3F4-5F1E-443D-B7F9-96322F3EC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73" y="1287921"/>
            <a:ext cx="977578" cy="9775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0A4C15-401C-41FF-88CF-7B53FB14D041}"/>
              </a:ext>
            </a:extLst>
          </p:cNvPr>
          <p:cNvSpPr/>
          <p:nvPr/>
        </p:nvSpPr>
        <p:spPr>
          <a:xfrm>
            <a:off x="1215560" y="2524132"/>
            <a:ext cx="2092130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APP-BASED MODEL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72ACCC42-DE6D-4531-A80D-024299F54F50}"/>
              </a:ext>
            </a:extLst>
          </p:cNvPr>
          <p:cNvSpPr/>
          <p:nvPr/>
        </p:nvSpPr>
        <p:spPr>
          <a:xfrm rot="5400000">
            <a:off x="4426516" y="3035456"/>
            <a:ext cx="466192" cy="212911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C5DDD874-78BA-47DA-AFCD-C458608A0EE3}"/>
              </a:ext>
            </a:extLst>
          </p:cNvPr>
          <p:cNvSpPr/>
          <p:nvPr/>
        </p:nvSpPr>
        <p:spPr>
          <a:xfrm rot="5400000">
            <a:off x="3279413" y="1440654"/>
            <a:ext cx="2760397" cy="2092130"/>
          </a:xfrm>
          <a:prstGeom prst="homePlate">
            <a:avLst>
              <a:gd name="adj" fmla="val 11237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7E57CA1-7BD5-474C-8DF3-4BB48BA64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72" y="1328873"/>
            <a:ext cx="934288" cy="9342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4D93E65-30DD-49E4-8E09-DB7C58B242E9}"/>
              </a:ext>
            </a:extLst>
          </p:cNvPr>
          <p:cNvSpPr/>
          <p:nvPr/>
        </p:nvSpPr>
        <p:spPr>
          <a:xfrm>
            <a:off x="3644471" y="2514383"/>
            <a:ext cx="2092130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INNOVATIVE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sz="2000" b="1" dirty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OCKS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A90C37DC-66F4-4DF8-A1BF-4AFF5C253E4A}"/>
              </a:ext>
            </a:extLst>
          </p:cNvPr>
          <p:cNvSpPr/>
          <p:nvPr/>
        </p:nvSpPr>
        <p:spPr>
          <a:xfrm rot="16200000">
            <a:off x="6886352" y="2526354"/>
            <a:ext cx="466192" cy="2129110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DAC89162-563B-4820-B4E0-B98573D7A52B}"/>
              </a:ext>
            </a:extLst>
          </p:cNvPr>
          <p:cNvSpPr/>
          <p:nvPr/>
        </p:nvSpPr>
        <p:spPr>
          <a:xfrm rot="16200000">
            <a:off x="5739250" y="4158136"/>
            <a:ext cx="2760397" cy="2092130"/>
          </a:xfrm>
          <a:prstGeom prst="homePlate">
            <a:avLst>
              <a:gd name="adj" fmla="val 11237"/>
            </a:avLst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9DCCC9C-C58D-44E6-833F-8E164B2AE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2" y="5447190"/>
            <a:ext cx="981252" cy="98125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FB0E1CC-A205-4D36-99B9-F613D9CB4ED1}"/>
              </a:ext>
            </a:extLst>
          </p:cNvPr>
          <p:cNvSpPr/>
          <p:nvPr/>
        </p:nvSpPr>
        <p:spPr>
          <a:xfrm>
            <a:off x="6096000" y="4250798"/>
            <a:ext cx="2092130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sz="20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sz="20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WHEELS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8A08D751-77B1-4E42-838E-E66771433D3E}"/>
              </a:ext>
            </a:extLst>
          </p:cNvPr>
          <p:cNvSpPr/>
          <p:nvPr/>
        </p:nvSpPr>
        <p:spPr>
          <a:xfrm rot="16200000">
            <a:off x="9352244" y="1119555"/>
            <a:ext cx="466192" cy="2129110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A4E8332F-806C-4FDF-9A3D-46AEDEDCF7B4}"/>
              </a:ext>
            </a:extLst>
          </p:cNvPr>
          <p:cNvSpPr/>
          <p:nvPr/>
        </p:nvSpPr>
        <p:spPr>
          <a:xfrm rot="16200000">
            <a:off x="7522726" y="3475721"/>
            <a:ext cx="4125228" cy="2092130"/>
          </a:xfrm>
          <a:prstGeom prst="homePlate">
            <a:avLst>
              <a:gd name="adj" fmla="val 11237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5" name="Picture 28674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B3647D7F-F472-4D16-B755-14D4F51AA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20" y="5453202"/>
            <a:ext cx="975240" cy="97524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896E700-543E-43F7-AA10-5553D32F1076}"/>
              </a:ext>
            </a:extLst>
          </p:cNvPr>
          <p:cNvSpPr/>
          <p:nvPr/>
        </p:nvSpPr>
        <p:spPr>
          <a:xfrm>
            <a:off x="8557765" y="4250798"/>
            <a:ext cx="2092130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P2P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BIKE-SHARE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683" name="Freeform: Shape 28682">
            <a:extLst>
              <a:ext uri="{FF2B5EF4-FFF2-40B4-BE49-F238E27FC236}">
                <a16:creationId xmlns:a16="http://schemas.microsoft.com/office/drawing/2014/main" id="{1895F5DE-81F0-4136-8542-6F949809F815}"/>
              </a:ext>
            </a:extLst>
          </p:cNvPr>
          <p:cNvSpPr/>
          <p:nvPr/>
        </p:nvSpPr>
        <p:spPr>
          <a:xfrm>
            <a:off x="955720" y="1474054"/>
            <a:ext cx="9444942" cy="4768369"/>
          </a:xfrm>
          <a:custGeom>
            <a:avLst/>
            <a:gdLst>
              <a:gd name="connsiteX0" fmla="*/ 0 w 9444942"/>
              <a:gd name="connsiteY0" fmla="*/ 4716684 h 4768369"/>
              <a:gd name="connsiteX1" fmla="*/ 555585 w 9444942"/>
              <a:gd name="connsiteY1" fmla="*/ 4751408 h 4768369"/>
              <a:gd name="connsiteX2" fmla="*/ 1122744 w 9444942"/>
              <a:gd name="connsiteY2" fmla="*/ 4479403 h 4768369"/>
              <a:gd name="connsiteX3" fmla="*/ 1938760 w 9444942"/>
              <a:gd name="connsiteY3" fmla="*/ 4404168 h 4768369"/>
              <a:gd name="connsiteX4" fmla="*/ 3154101 w 9444942"/>
              <a:gd name="connsiteY4" fmla="*/ 3397170 h 4768369"/>
              <a:gd name="connsiteX5" fmla="*/ 4392593 w 9444942"/>
              <a:gd name="connsiteY5" fmla="*/ 3090441 h 4768369"/>
              <a:gd name="connsiteX6" fmla="*/ 4925028 w 9444942"/>
              <a:gd name="connsiteY6" fmla="*/ 2529069 h 4768369"/>
              <a:gd name="connsiteX7" fmla="*/ 5029200 w 9444942"/>
              <a:gd name="connsiteY7" fmla="*/ 2095018 h 4768369"/>
              <a:gd name="connsiteX8" fmla="*/ 5573210 w 9444942"/>
              <a:gd name="connsiteY8" fmla="*/ 1684117 h 4768369"/>
              <a:gd name="connsiteX9" fmla="*/ 6504972 w 9444942"/>
              <a:gd name="connsiteY9" fmla="*/ 1469985 h 4768369"/>
              <a:gd name="connsiteX10" fmla="*/ 7442522 w 9444942"/>
              <a:gd name="connsiteY10" fmla="*/ 659757 h 4768369"/>
              <a:gd name="connsiteX11" fmla="*/ 8831484 w 9444942"/>
              <a:gd name="connsiteY11" fmla="*/ 324092 h 4768369"/>
              <a:gd name="connsiteX12" fmla="*/ 9444942 w 9444942"/>
              <a:gd name="connsiteY12" fmla="*/ 0 h 476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44942" h="4768369">
                <a:moveTo>
                  <a:pt x="0" y="4716684"/>
                </a:moveTo>
                <a:cubicBezTo>
                  <a:pt x="184230" y="4753819"/>
                  <a:pt x="368461" y="4790955"/>
                  <a:pt x="555585" y="4751408"/>
                </a:cubicBezTo>
                <a:cubicBezTo>
                  <a:pt x="742709" y="4711861"/>
                  <a:pt x="892215" y="4537276"/>
                  <a:pt x="1122744" y="4479403"/>
                </a:cubicBezTo>
                <a:cubicBezTo>
                  <a:pt x="1353273" y="4421530"/>
                  <a:pt x="1600201" y="4584540"/>
                  <a:pt x="1938760" y="4404168"/>
                </a:cubicBezTo>
                <a:cubicBezTo>
                  <a:pt x="2277319" y="4223796"/>
                  <a:pt x="2745129" y="3616124"/>
                  <a:pt x="3154101" y="3397170"/>
                </a:cubicBezTo>
                <a:cubicBezTo>
                  <a:pt x="3563073" y="3178215"/>
                  <a:pt x="4097439" y="3235124"/>
                  <a:pt x="4392593" y="3090441"/>
                </a:cubicBezTo>
                <a:cubicBezTo>
                  <a:pt x="4687747" y="2945758"/>
                  <a:pt x="4818927" y="2694973"/>
                  <a:pt x="4925028" y="2529069"/>
                </a:cubicBezTo>
                <a:cubicBezTo>
                  <a:pt x="5031129" y="2363165"/>
                  <a:pt x="4921170" y="2235843"/>
                  <a:pt x="5029200" y="2095018"/>
                </a:cubicBezTo>
                <a:cubicBezTo>
                  <a:pt x="5137230" y="1954193"/>
                  <a:pt x="5327248" y="1788289"/>
                  <a:pt x="5573210" y="1684117"/>
                </a:cubicBezTo>
                <a:cubicBezTo>
                  <a:pt x="5819172" y="1579945"/>
                  <a:pt x="6193420" y="1640712"/>
                  <a:pt x="6504972" y="1469985"/>
                </a:cubicBezTo>
                <a:cubicBezTo>
                  <a:pt x="6816524" y="1299258"/>
                  <a:pt x="7054770" y="850739"/>
                  <a:pt x="7442522" y="659757"/>
                </a:cubicBezTo>
                <a:cubicBezTo>
                  <a:pt x="7830274" y="468775"/>
                  <a:pt x="8497747" y="434051"/>
                  <a:pt x="8831484" y="324092"/>
                </a:cubicBezTo>
                <a:cubicBezTo>
                  <a:pt x="9165221" y="214132"/>
                  <a:pt x="9368742" y="63661"/>
                  <a:pt x="9444942" y="0"/>
                </a:cubicBezTo>
              </a:path>
            </a:pathLst>
          </a:custGeom>
          <a:noFill/>
          <a:ln w="38100" cap="rnd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9" name="Picture 28678" descr="A close up of graphics&#10;&#10;Description generated with high confidence">
            <a:extLst>
              <a:ext uri="{FF2B5EF4-FFF2-40B4-BE49-F238E27FC236}">
                <a16:creationId xmlns:a16="http://schemas.microsoft.com/office/drawing/2014/main" id="{88D55910-7D8E-4D75-8BA8-C8B314455A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53" y="306736"/>
            <a:ext cx="1203753" cy="1203753"/>
          </a:xfrm>
          <a:prstGeom prst="rect">
            <a:avLst/>
          </a:prstGeom>
        </p:spPr>
      </p:pic>
      <p:sp>
        <p:nvSpPr>
          <p:cNvPr id="28685" name="Rectangle 28684">
            <a:extLst>
              <a:ext uri="{FF2B5EF4-FFF2-40B4-BE49-F238E27FC236}">
                <a16:creationId xmlns:a16="http://schemas.microsoft.com/office/drawing/2014/main" id="{A51781BB-3A0A-4BA0-9D40-232D0CE9323C}"/>
              </a:ext>
            </a:extLst>
          </p:cNvPr>
          <p:cNvSpPr/>
          <p:nvPr/>
        </p:nvSpPr>
        <p:spPr>
          <a:xfrm>
            <a:off x="2146750" y="5865873"/>
            <a:ext cx="163975" cy="143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0C27BC-35D9-4CBC-B927-021666CD6B1B}"/>
              </a:ext>
            </a:extLst>
          </p:cNvPr>
          <p:cNvSpPr/>
          <p:nvPr/>
        </p:nvSpPr>
        <p:spPr>
          <a:xfrm>
            <a:off x="4574597" y="4628698"/>
            <a:ext cx="163975" cy="143886"/>
          </a:xfrm>
          <a:prstGeom prst="rect">
            <a:avLst/>
          </a:prstGeom>
          <a:solidFill>
            <a:srgbClr val="558E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D03AD5-E491-4092-90F8-12E657CA562C}"/>
              </a:ext>
            </a:extLst>
          </p:cNvPr>
          <p:cNvSpPr/>
          <p:nvPr/>
        </p:nvSpPr>
        <p:spPr>
          <a:xfrm>
            <a:off x="7037460" y="2991084"/>
            <a:ext cx="163975" cy="143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6A565B-6C21-4D24-81BD-E5488BD99FBC}"/>
              </a:ext>
            </a:extLst>
          </p:cNvPr>
          <p:cNvSpPr/>
          <p:nvPr/>
        </p:nvSpPr>
        <p:spPr>
          <a:xfrm>
            <a:off x="9503352" y="1758144"/>
            <a:ext cx="163975" cy="143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/>
      <p:bldP spid="23" grpId="0" animBg="1"/>
      <p:bldP spid="24" grpId="0" animBg="1"/>
      <p:bldP spid="27" grpId="0"/>
      <p:bldP spid="28" grpId="0" animBg="1"/>
      <p:bldP spid="29" grpId="0" animBg="1"/>
      <p:bldP spid="33" grpId="0"/>
      <p:bldP spid="34" grpId="0" animBg="1"/>
      <p:bldP spid="35" grpId="0" animBg="1"/>
      <p:bldP spid="39" grpId="0"/>
      <p:bldP spid="28685" grpId="0" animBg="1"/>
      <p:bldP spid="50" grpId="0" animBg="1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30A68E8-F14F-426E-B560-DCCA3C50F576}"/>
              </a:ext>
            </a:extLst>
          </p:cNvPr>
          <p:cNvSpPr txBox="1"/>
          <p:nvPr/>
        </p:nvSpPr>
        <p:spPr>
          <a:xfrm>
            <a:off x="2864734" y="758142"/>
            <a:ext cx="3055717" cy="112853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45467-B6DD-4540-8608-B4577CD6D28E}"/>
              </a:ext>
            </a:extLst>
          </p:cNvPr>
          <p:cNvSpPr txBox="1"/>
          <p:nvPr/>
        </p:nvSpPr>
        <p:spPr>
          <a:xfrm>
            <a:off x="182587" y="1148787"/>
            <a:ext cx="6088964" cy="112853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r>
              <a:rPr lang="it-IT" sz="24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 FOR YOUR ATTENTION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66432-1ED7-40C8-99E9-93D89B612469}"/>
              </a:ext>
            </a:extLst>
          </p:cNvPr>
          <p:cNvSpPr txBox="1"/>
          <p:nvPr/>
        </p:nvSpPr>
        <p:spPr>
          <a:xfrm>
            <a:off x="4310974" y="2255189"/>
            <a:ext cx="3218954" cy="16283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r>
              <a:rPr lang="it-IT" sz="96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9600" b="1" dirty="0"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3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-952045" y="131978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3BBF8034-2884-4DD5-A632-35877C1B61B6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9F8CA6-5560-4BFC-8FBF-406E8B320EEA}"/>
              </a:ext>
            </a:extLst>
          </p:cNvPr>
          <p:cNvSpPr/>
          <p:nvPr/>
        </p:nvSpPr>
        <p:spPr>
          <a:xfrm>
            <a:off x="6885009" y="0"/>
            <a:ext cx="5306992" cy="6356351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&#10;&#10;Description generated with very high confidence">
            <a:extLst>
              <a:ext uri="{FF2B5EF4-FFF2-40B4-BE49-F238E27FC236}">
                <a16:creationId xmlns:a16="http://schemas.microsoft.com/office/drawing/2014/main" id="{B7CBCBB2-EA92-4BFF-963F-FC5F0AB96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08" y="1423919"/>
            <a:ext cx="5306992" cy="350851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AF7052-9088-4308-A02B-7256EFC67E20}"/>
              </a:ext>
            </a:extLst>
          </p:cNvPr>
          <p:cNvCxnSpPr>
            <a:cxnSpLocks/>
          </p:cNvCxnSpPr>
          <p:nvPr/>
        </p:nvCxnSpPr>
        <p:spPr>
          <a:xfrm>
            <a:off x="6885008" y="0"/>
            <a:ext cx="0" cy="6356351"/>
          </a:xfrm>
          <a:prstGeom prst="line">
            <a:avLst/>
          </a:prstGeom>
          <a:ln w="38100">
            <a:solidFill>
              <a:srgbClr val="1C84B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130976-EC20-4457-B205-47AF476EE526}"/>
              </a:ext>
            </a:extLst>
          </p:cNvPr>
          <p:cNvGrpSpPr/>
          <p:nvPr/>
        </p:nvGrpSpPr>
        <p:grpSpPr>
          <a:xfrm>
            <a:off x="1239093" y="885464"/>
            <a:ext cx="4909247" cy="5092836"/>
            <a:chOff x="1220021" y="1176213"/>
            <a:chExt cx="4909247" cy="50928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580AF9-8DF8-4274-8EEE-8CCE449FF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2" y="1176213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1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A1E9F6-B216-4AEC-B910-4F0C9EDA9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1763932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2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5FA74-D140-4D56-AC1E-60C2A652B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2351651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3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A35E89-1EC4-4D28-A806-7BC9EADFD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2939370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4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DA4BC-4C16-484D-97AE-8D191488E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3527089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6E1D7E-3603-485C-A90F-C1D29A168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4113719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6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02592D-BFAE-40AC-A202-B11AAAB634B9}"/>
                </a:ext>
              </a:extLst>
            </p:cNvPr>
            <p:cNvSpPr/>
            <p:nvPr/>
          </p:nvSpPr>
          <p:spPr>
            <a:xfrm>
              <a:off x="2242242" y="1210422"/>
              <a:ext cx="26261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it-IT" sz="1600" b="1" dirty="0">
                  <a:solidFill>
                    <a:srgbClr val="1C84B8"/>
                  </a:solidFill>
                </a:rPr>
                <a:t>ANALYSIS CONTEXT &amp; SCOPE</a:t>
              </a:r>
              <a:endParaRPr lang="en-US" sz="1600" dirty="0">
                <a:solidFill>
                  <a:srgbClr val="1C84B8"/>
                </a:solidFill>
              </a:endParaRPr>
            </a:p>
          </p:txBody>
        </p:sp>
        <p:sp>
          <p:nvSpPr>
            <p:cNvPr id="17" name="Titolo 1">
              <a:extLst>
                <a:ext uri="{FF2B5EF4-FFF2-40B4-BE49-F238E27FC236}">
                  <a16:creationId xmlns:a16="http://schemas.microsoft.com/office/drawing/2014/main" id="{B09C519B-2EE0-4903-B8BC-FC1F366C22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1767527"/>
              <a:ext cx="3637023" cy="447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THE DATA SCIENCE PROCESS</a:t>
              </a:r>
            </a:p>
          </p:txBody>
        </p:sp>
        <p:sp>
          <p:nvSpPr>
            <p:cNvPr id="18" name="Titolo 1">
              <a:extLst>
                <a:ext uri="{FF2B5EF4-FFF2-40B4-BE49-F238E27FC236}">
                  <a16:creationId xmlns:a16="http://schemas.microsoft.com/office/drawing/2014/main" id="{1F9CAAEA-B542-4E0C-997D-FBB9294F4D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6576" y="2351651"/>
              <a:ext cx="2850892" cy="38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HOW DOES IT WORK?</a:t>
              </a:r>
            </a:p>
          </p:txBody>
        </p:sp>
        <p:sp>
          <p:nvSpPr>
            <p:cNvPr id="19" name="Titolo 1">
              <a:extLst>
                <a:ext uri="{FF2B5EF4-FFF2-40B4-BE49-F238E27FC236}">
                  <a16:creationId xmlns:a16="http://schemas.microsoft.com/office/drawing/2014/main" id="{56557C61-106B-4BE8-9C5C-1DC13A01B0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2941367"/>
              <a:ext cx="2227691" cy="38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BUSINESS QUESTIONS</a:t>
              </a:r>
            </a:p>
          </p:txBody>
        </p:sp>
        <p:sp>
          <p:nvSpPr>
            <p:cNvPr id="20" name="Titolo 1">
              <a:extLst>
                <a:ext uri="{FF2B5EF4-FFF2-40B4-BE49-F238E27FC236}">
                  <a16:creationId xmlns:a16="http://schemas.microsoft.com/office/drawing/2014/main" id="{7FA21E68-D666-469D-A794-60D8610D9B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3539654"/>
              <a:ext cx="2142838" cy="36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THE DATASETS</a:t>
              </a:r>
            </a:p>
          </p:txBody>
        </p:sp>
        <p:sp>
          <p:nvSpPr>
            <p:cNvPr id="21" name="Titolo 1">
              <a:extLst>
                <a:ext uri="{FF2B5EF4-FFF2-40B4-BE49-F238E27FC236}">
                  <a16:creationId xmlns:a16="http://schemas.microsoft.com/office/drawing/2014/main" id="{F2C7772E-4817-4FF7-A9AA-AAD7271A0D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4705860"/>
              <a:ext cx="3887026" cy="43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IN DEPTH ANALYSIS &amp; MODEL BUILDING</a:t>
              </a:r>
            </a:p>
          </p:txBody>
        </p:sp>
        <p:sp>
          <p:nvSpPr>
            <p:cNvPr id="22" name="Titolo 1">
              <a:extLst>
                <a:ext uri="{FF2B5EF4-FFF2-40B4-BE49-F238E27FC236}">
                  <a16:creationId xmlns:a16="http://schemas.microsoft.com/office/drawing/2014/main" id="{B6B6D2B7-A0EC-420F-A2FB-9C29FA2AEF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5280309"/>
              <a:ext cx="2333852" cy="39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BUSINESS ACTIONS</a:t>
              </a:r>
            </a:p>
          </p:txBody>
        </p:sp>
        <p:sp>
          <p:nvSpPr>
            <p:cNvPr id="23" name="Titolo 1">
              <a:extLst>
                <a:ext uri="{FF2B5EF4-FFF2-40B4-BE49-F238E27FC236}">
                  <a16:creationId xmlns:a16="http://schemas.microsoft.com/office/drawing/2014/main" id="{BCD02662-9680-4843-BDAA-9A56030A8E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5863951"/>
              <a:ext cx="3302680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NEW TRENDS AND OPPORTUNITIES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1A5D9C-F19C-4F56-ABBA-657F153AC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4700349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7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68E131-1C89-4C70-B8ED-C04F6D29B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021" y="5290124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8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  <p:sp>
          <p:nvSpPr>
            <p:cNvPr id="30" name="Titolo 1">
              <a:extLst>
                <a:ext uri="{FF2B5EF4-FFF2-40B4-BE49-F238E27FC236}">
                  <a16:creationId xmlns:a16="http://schemas.microsoft.com/office/drawing/2014/main" id="{E96ABA84-36B6-4EDD-9A18-3A87358735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42242" y="4101310"/>
              <a:ext cx="3525617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b="0" i="0" kern="1200">
                  <a:solidFill>
                    <a:srgbClr val="982B3A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it-IT" altLang="it-IT" sz="1600" b="1" dirty="0">
                  <a:solidFill>
                    <a:srgbClr val="1C84B8"/>
                  </a:solidFill>
                  <a:latin typeface="+mn-lt"/>
                  <a:ea typeface="+mn-ea"/>
                  <a:cs typeface="+mn-cs"/>
                </a:rPr>
                <a:t>DATA CLEANING &amp; DATA EXPLORATION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C30FB6-1215-467F-853B-AFBEE5907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1597" y="5877387"/>
              <a:ext cx="393539" cy="391662"/>
            </a:xfrm>
            <a:prstGeom prst="rect">
              <a:avLst/>
            </a:prstGeom>
            <a:noFill/>
            <a:ln w="50800" cap="rnd">
              <a:solidFill>
                <a:srgbClr val="1C84B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rgbClr val="1C84B8"/>
                  </a:solidFill>
                </a:rPr>
                <a:t>9</a:t>
              </a:r>
              <a:endParaRPr lang="en-US" b="1" dirty="0">
                <a:solidFill>
                  <a:srgbClr val="1C84B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7326C7-1A6F-41FB-9ACE-39D6FFAFAA2B}"/>
              </a:ext>
            </a:extLst>
          </p:cNvPr>
          <p:cNvGrpSpPr/>
          <p:nvPr/>
        </p:nvGrpSpPr>
        <p:grpSpPr>
          <a:xfrm>
            <a:off x="3472567" y="997087"/>
            <a:ext cx="5239091" cy="1379667"/>
            <a:chOff x="3472567" y="997087"/>
            <a:chExt cx="5239091" cy="1379667"/>
          </a:xfrm>
        </p:grpSpPr>
        <p:cxnSp>
          <p:nvCxnSpPr>
            <p:cNvPr id="30" name="Conector reto 49">
              <a:extLst>
                <a:ext uri="{FF2B5EF4-FFF2-40B4-BE49-F238E27FC236}">
                  <a16:creationId xmlns:a16="http://schemas.microsoft.com/office/drawing/2014/main" id="{1B08F659-A32E-4B86-8CCE-D739ECA4C72D}"/>
                </a:ext>
              </a:extLst>
            </p:cNvPr>
            <p:cNvCxnSpPr>
              <a:cxnSpLocks/>
            </p:cNvCxnSpPr>
            <p:nvPr/>
          </p:nvCxnSpPr>
          <p:spPr>
            <a:xfrm>
              <a:off x="6092114" y="1535241"/>
              <a:ext cx="1" cy="291973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634A0B-6E99-4821-B069-533CA674B2FD}"/>
                </a:ext>
              </a:extLst>
            </p:cNvPr>
            <p:cNvSpPr txBox="1"/>
            <p:nvPr/>
          </p:nvSpPr>
          <p:spPr>
            <a:xfrm>
              <a:off x="3472567" y="1925202"/>
              <a:ext cx="5239091" cy="45155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500" b="1" dirty="0">
                  <a:solidFill>
                    <a:srgbClr val="982B3A"/>
                  </a:solidFill>
                </a:rPr>
                <a:t>BUSINESS EXPLORATION WITH A DATA MINDSET </a:t>
              </a:r>
              <a:endParaRPr lang="en-US" sz="1500" b="1" dirty="0">
                <a:solidFill>
                  <a:srgbClr val="982B3A"/>
                </a:solidFill>
              </a:endParaRPr>
            </a:p>
          </p:txBody>
        </p:sp>
        <p:sp>
          <p:nvSpPr>
            <p:cNvPr id="7" name="Oval 20">
              <a:extLst>
                <a:ext uri="{FF2B5EF4-FFF2-40B4-BE49-F238E27FC236}">
                  <a16:creationId xmlns:a16="http://schemas.microsoft.com/office/drawing/2014/main" id="{11829743-8568-4E39-9473-F8A44F33C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9420" y="997087"/>
              <a:ext cx="725385" cy="690202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rgbClr val="982B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Picture 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AF192D3-8E97-4489-A635-80A0F921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644" y="1102471"/>
              <a:ext cx="444941" cy="444941"/>
            </a:xfrm>
            <a:prstGeom prst="rect">
              <a:avLst/>
            </a:prstGeom>
          </p:spPr>
        </p:pic>
      </p:grpSp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Analysis Context &amp; Scope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EFF39-690C-437D-9C31-42CE1333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25/09/2018</a:t>
            </a:r>
            <a:endParaRPr lang="it-IT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E110D-345C-4D18-B42A-5780BE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>
                <a:solidFill>
                  <a:schemeClr val="tx2">
                    <a:lumMod val="50000"/>
                  </a:schemeClr>
                </a:solidFill>
              </a:rPr>
              <a:pPr/>
              <a:t>3</a:t>
            </a:fld>
            <a:endParaRPr lang="it-IT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730A18-A843-43C8-9187-32478EE21881}"/>
              </a:ext>
            </a:extLst>
          </p:cNvPr>
          <p:cNvGrpSpPr/>
          <p:nvPr/>
        </p:nvGrpSpPr>
        <p:grpSpPr>
          <a:xfrm>
            <a:off x="3438008" y="2410639"/>
            <a:ext cx="5351149" cy="1637437"/>
            <a:chOff x="3438008" y="2410639"/>
            <a:chExt cx="5351149" cy="1637437"/>
          </a:xfrm>
        </p:grpSpPr>
        <p:cxnSp>
          <p:nvCxnSpPr>
            <p:cNvPr id="35" name="Conector reto 49">
              <a:extLst>
                <a:ext uri="{FF2B5EF4-FFF2-40B4-BE49-F238E27FC236}">
                  <a16:creationId xmlns:a16="http://schemas.microsoft.com/office/drawing/2014/main" id="{101F5938-A78B-4AFD-98A6-9A8FF066B7ED}"/>
                </a:ext>
              </a:extLst>
            </p:cNvPr>
            <p:cNvCxnSpPr>
              <a:cxnSpLocks/>
            </p:cNvCxnSpPr>
            <p:nvPr/>
          </p:nvCxnSpPr>
          <p:spPr>
            <a:xfrm>
              <a:off x="7710017" y="3401875"/>
              <a:ext cx="3" cy="179263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49">
              <a:extLst>
                <a:ext uri="{FF2B5EF4-FFF2-40B4-BE49-F238E27FC236}">
                  <a16:creationId xmlns:a16="http://schemas.microsoft.com/office/drawing/2014/main" id="{67778232-3E7B-4033-8733-29D8A37FEB66}"/>
                </a:ext>
              </a:extLst>
            </p:cNvPr>
            <p:cNvCxnSpPr>
              <a:cxnSpLocks/>
            </p:cNvCxnSpPr>
            <p:nvPr/>
          </p:nvCxnSpPr>
          <p:spPr>
            <a:xfrm>
              <a:off x="7703684" y="2589902"/>
              <a:ext cx="0" cy="509625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20">
              <a:extLst>
                <a:ext uri="{FF2B5EF4-FFF2-40B4-BE49-F238E27FC236}">
                  <a16:creationId xmlns:a16="http://schemas.microsoft.com/office/drawing/2014/main" id="{B2A4063F-8F7C-406B-9976-585DE5912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0835" y="2758719"/>
              <a:ext cx="725385" cy="690202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rgbClr val="982B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2" name="Conector reto 49">
              <a:extLst>
                <a:ext uri="{FF2B5EF4-FFF2-40B4-BE49-F238E27FC236}">
                  <a16:creationId xmlns:a16="http://schemas.microsoft.com/office/drawing/2014/main" id="{86A7BA21-B0FD-4642-A033-260A8D594B0B}"/>
                </a:ext>
              </a:extLst>
            </p:cNvPr>
            <p:cNvCxnSpPr>
              <a:cxnSpLocks/>
            </p:cNvCxnSpPr>
            <p:nvPr/>
          </p:nvCxnSpPr>
          <p:spPr>
            <a:xfrm>
              <a:off x="4502013" y="3401875"/>
              <a:ext cx="3" cy="179263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49">
              <a:extLst>
                <a:ext uri="{FF2B5EF4-FFF2-40B4-BE49-F238E27FC236}">
                  <a16:creationId xmlns:a16="http://schemas.microsoft.com/office/drawing/2014/main" id="{86BE9A96-8DF2-443E-9C88-B5954AB604A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015" y="2589902"/>
              <a:ext cx="0" cy="509625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20">
              <a:extLst>
                <a:ext uri="{FF2B5EF4-FFF2-40B4-BE49-F238E27FC236}">
                  <a16:creationId xmlns:a16="http://schemas.microsoft.com/office/drawing/2014/main" id="{A1D08969-B7DE-4958-922D-AF120FD67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5783" y="2762212"/>
              <a:ext cx="725385" cy="690202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rgbClr val="982B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2" name="Conector reto 49">
              <a:extLst>
                <a:ext uri="{FF2B5EF4-FFF2-40B4-BE49-F238E27FC236}">
                  <a16:creationId xmlns:a16="http://schemas.microsoft.com/office/drawing/2014/main" id="{EC07247B-0BBE-4CDB-8073-0367A86C8C72}"/>
                </a:ext>
              </a:extLst>
            </p:cNvPr>
            <p:cNvCxnSpPr>
              <a:cxnSpLocks/>
            </p:cNvCxnSpPr>
            <p:nvPr/>
          </p:nvCxnSpPr>
          <p:spPr>
            <a:xfrm>
              <a:off x="6092113" y="2410639"/>
              <a:ext cx="3" cy="179263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49">
              <a:extLst>
                <a:ext uri="{FF2B5EF4-FFF2-40B4-BE49-F238E27FC236}">
                  <a16:creationId xmlns:a16="http://schemas.microsoft.com/office/drawing/2014/main" id="{AD2A3E72-9004-48F3-81A0-FD4D8A74A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015" y="2589902"/>
              <a:ext cx="3180201" cy="0"/>
            </a:xfrm>
            <a:prstGeom prst="line">
              <a:avLst/>
            </a:prstGeom>
            <a:solidFill>
              <a:schemeClr val="tx1"/>
            </a:solidFill>
            <a:ln w="57150" cap="rnd">
              <a:solidFill>
                <a:srgbClr val="982B3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A24766C-B4E2-48A7-81BF-F4173A50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791" y="2801303"/>
              <a:ext cx="596446" cy="5964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95D146-BAF2-4EF9-9E76-1F351629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22" y="2844243"/>
              <a:ext cx="507463" cy="50746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B8ED85-32E1-45C0-B6D8-037B892614D3}"/>
                </a:ext>
              </a:extLst>
            </p:cNvPr>
            <p:cNvSpPr txBox="1"/>
            <p:nvPr/>
          </p:nvSpPr>
          <p:spPr>
            <a:xfrm>
              <a:off x="3438008" y="3596524"/>
              <a:ext cx="2128009" cy="45155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500" b="1" dirty="0">
                  <a:solidFill>
                    <a:srgbClr val="982B3A"/>
                  </a:solidFill>
                </a:rPr>
                <a:t>OPPORTUNITIES</a:t>
              </a:r>
              <a:endParaRPr lang="en-US" sz="1500" b="1" dirty="0">
                <a:solidFill>
                  <a:srgbClr val="982B3A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FE6B60-1DCB-4DC6-BD61-0274CF00693B}"/>
                </a:ext>
              </a:extLst>
            </p:cNvPr>
            <p:cNvSpPr txBox="1"/>
            <p:nvPr/>
          </p:nvSpPr>
          <p:spPr>
            <a:xfrm>
              <a:off x="6661148" y="3592514"/>
              <a:ext cx="2128009" cy="45155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500" b="1" dirty="0">
                  <a:solidFill>
                    <a:srgbClr val="982B3A"/>
                  </a:solidFill>
                </a:rPr>
                <a:t>THREATS</a:t>
              </a:r>
              <a:endParaRPr lang="en-US" sz="1500" b="1" dirty="0">
                <a:solidFill>
                  <a:srgbClr val="982B3A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6197D-036E-4C20-A905-31714DB09F19}"/>
              </a:ext>
            </a:extLst>
          </p:cNvPr>
          <p:cNvGrpSpPr/>
          <p:nvPr/>
        </p:nvGrpSpPr>
        <p:grpSpPr>
          <a:xfrm>
            <a:off x="-130274" y="3973831"/>
            <a:ext cx="5257909" cy="1870846"/>
            <a:chOff x="-130274" y="3973831"/>
            <a:chExt cx="5257909" cy="18708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69AD88-2D5D-47D7-A73E-977C370F8903}"/>
                </a:ext>
              </a:extLst>
            </p:cNvPr>
            <p:cNvSpPr txBox="1"/>
            <p:nvPr/>
          </p:nvSpPr>
          <p:spPr>
            <a:xfrm>
              <a:off x="-130274" y="5179981"/>
              <a:ext cx="1983704" cy="66469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500" b="1" dirty="0">
                  <a:solidFill>
                    <a:srgbClr val="982B3A"/>
                  </a:solidFill>
                </a:rPr>
                <a:t>PROCESSES IMPROVEMENT</a:t>
              </a:r>
              <a:endParaRPr lang="en-US" sz="1500" b="1" dirty="0">
                <a:solidFill>
                  <a:srgbClr val="982B3A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38F31D-87B1-482A-B6D9-5F656AF2A6D6}"/>
                </a:ext>
              </a:extLst>
            </p:cNvPr>
            <p:cNvGrpSpPr/>
            <p:nvPr/>
          </p:nvGrpSpPr>
          <p:grpSpPr>
            <a:xfrm>
              <a:off x="534607" y="3973831"/>
              <a:ext cx="4593028" cy="1870846"/>
              <a:chOff x="534607" y="3973831"/>
              <a:chExt cx="4593028" cy="1870846"/>
            </a:xfrm>
          </p:grpSpPr>
          <p:cxnSp>
            <p:nvCxnSpPr>
              <p:cNvPr id="53" name="Conector reto 49">
                <a:extLst>
                  <a:ext uri="{FF2B5EF4-FFF2-40B4-BE49-F238E27FC236}">
                    <a16:creationId xmlns:a16="http://schemas.microsoft.com/office/drawing/2014/main" id="{A5D1435B-7931-4C9E-A0DF-2821B91B5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320" y="498641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49">
                <a:extLst>
                  <a:ext uri="{FF2B5EF4-FFF2-40B4-BE49-F238E27FC236}">
                    <a16:creationId xmlns:a16="http://schemas.microsoft.com/office/drawing/2014/main" id="{7F365306-9ABB-4371-BE77-83B6402BE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8309" y="498641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20">
                <a:extLst>
                  <a:ext uri="{FF2B5EF4-FFF2-40B4-BE49-F238E27FC236}">
                    <a16:creationId xmlns:a16="http://schemas.microsoft.com/office/drawing/2014/main" id="{19249809-CB9C-4650-84C8-4AD76E3CB4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5617" y="436715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84" name="Oval 20">
                <a:extLst>
                  <a:ext uri="{FF2B5EF4-FFF2-40B4-BE49-F238E27FC236}">
                    <a16:creationId xmlns:a16="http://schemas.microsoft.com/office/drawing/2014/main" id="{C8D0A270-6A0A-4999-B94A-05D3B97913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3090" y="437316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48" name="Conector reto 49">
                <a:extLst>
                  <a:ext uri="{FF2B5EF4-FFF2-40B4-BE49-F238E27FC236}">
                    <a16:creationId xmlns:a16="http://schemas.microsoft.com/office/drawing/2014/main" id="{509B2817-7820-4EF9-A83A-C11BDD717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763" y="498641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20">
                <a:extLst>
                  <a:ext uri="{FF2B5EF4-FFF2-40B4-BE49-F238E27FC236}">
                    <a16:creationId xmlns:a16="http://schemas.microsoft.com/office/drawing/2014/main" id="{334A2798-D287-44D7-8E4E-63BBB08CE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607" y="436715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38" name="Conector reto 49">
                <a:extLst>
                  <a:ext uri="{FF2B5EF4-FFF2-40B4-BE49-F238E27FC236}">
                    <a16:creationId xmlns:a16="http://schemas.microsoft.com/office/drawing/2014/main" id="{319B6226-6F80-4581-9D75-4FE8DA1C18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4991" y="397383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9">
                <a:extLst>
                  <a:ext uri="{FF2B5EF4-FFF2-40B4-BE49-F238E27FC236}">
                    <a16:creationId xmlns:a16="http://schemas.microsoft.com/office/drawing/2014/main" id="{98F44142-1697-4CF8-B6D9-7F5EB4AEE6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741" y="4153094"/>
                <a:ext cx="3605274" cy="8926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9">
                <a:extLst>
                  <a:ext uri="{FF2B5EF4-FFF2-40B4-BE49-F238E27FC236}">
                    <a16:creationId xmlns:a16="http://schemas.microsoft.com/office/drawing/2014/main" id="{DEDA7C28-A04A-4A1F-90EB-284F06BB0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768" y="416312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49">
                <a:extLst>
                  <a:ext uri="{FF2B5EF4-FFF2-40B4-BE49-F238E27FC236}">
                    <a16:creationId xmlns:a16="http://schemas.microsoft.com/office/drawing/2014/main" id="{CD687A0D-9F29-412C-88D7-5AB47F639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325" y="416312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826DD77-2B9A-4F51-BD4D-ABDE7DA52C61}"/>
                  </a:ext>
                </a:extLst>
              </p:cNvPr>
              <p:cNvSpPr txBox="1"/>
              <p:nvPr/>
            </p:nvSpPr>
            <p:spPr>
              <a:xfrm>
                <a:off x="1522923" y="5172506"/>
                <a:ext cx="1983704" cy="6646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PREDICTIVE</a:t>
                </a:r>
              </a:p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ANALYTICS</a:t>
                </a:r>
                <a:endParaRPr lang="en-US" sz="1500" b="1" dirty="0">
                  <a:solidFill>
                    <a:srgbClr val="982B3A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3F45EC4-6510-4614-B405-057579630429}"/>
                  </a:ext>
                </a:extLst>
              </p:cNvPr>
              <p:cNvSpPr txBox="1"/>
              <p:nvPr/>
            </p:nvSpPr>
            <p:spPr>
              <a:xfrm>
                <a:off x="3143931" y="5179981"/>
                <a:ext cx="1983704" cy="6646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NEW</a:t>
                </a:r>
              </a:p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TRENDS</a:t>
                </a:r>
                <a:endParaRPr lang="en-US" sz="1500" b="1" dirty="0">
                  <a:solidFill>
                    <a:srgbClr val="982B3A"/>
                  </a:solidFill>
                </a:endParaRPr>
              </a:p>
            </p:txBody>
          </p:sp>
          <p:cxnSp>
            <p:nvCxnSpPr>
              <p:cNvPr id="58" name="Conector reto 49">
                <a:extLst>
                  <a:ext uri="{FF2B5EF4-FFF2-40B4-BE49-F238E27FC236}">
                    <a16:creationId xmlns:a16="http://schemas.microsoft.com/office/drawing/2014/main" id="{E0C9787A-67B2-4A48-B395-5D76C5722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8313" y="416312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680" name="Picture 28679" descr="A picture containing transport, wheel&#10;&#10;Description generated with high confidence">
                <a:extLst>
                  <a:ext uri="{FF2B5EF4-FFF2-40B4-BE49-F238E27FC236}">
                    <a16:creationId xmlns:a16="http://schemas.microsoft.com/office/drawing/2014/main" id="{09B65F43-BD87-43EC-BD70-39294284F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174" y="4466383"/>
                <a:ext cx="492259" cy="492259"/>
              </a:xfrm>
              <a:prstGeom prst="rect">
                <a:avLst/>
              </a:prstGeom>
            </p:spPr>
          </p:pic>
          <p:pic>
            <p:nvPicPr>
              <p:cNvPr id="28682" name="Picture 28681" descr="A picture containing clipart&#10;&#10;Description generated with high confidence">
                <a:extLst>
                  <a:ext uri="{FF2B5EF4-FFF2-40B4-BE49-F238E27FC236}">
                    <a16:creationId xmlns:a16="http://schemas.microsoft.com/office/drawing/2014/main" id="{94F93ACC-1C4B-47D4-9767-67B702D91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653" y="4502437"/>
                <a:ext cx="415001" cy="415001"/>
              </a:xfrm>
              <a:prstGeom prst="rect">
                <a:avLst/>
              </a:prstGeom>
            </p:spPr>
          </p:pic>
          <p:pic>
            <p:nvPicPr>
              <p:cNvPr id="28684" name="Picture 28683">
                <a:extLst>
                  <a:ext uri="{FF2B5EF4-FFF2-40B4-BE49-F238E27FC236}">
                    <a16:creationId xmlns:a16="http://schemas.microsoft.com/office/drawing/2014/main" id="{5DC48F0D-D6DB-40D9-A75B-A1524E8F3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9188" y="4441503"/>
                <a:ext cx="540265" cy="540265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CEB904-9F64-4E78-B513-B4AE6DDE5A42}"/>
              </a:ext>
            </a:extLst>
          </p:cNvPr>
          <p:cNvGrpSpPr/>
          <p:nvPr/>
        </p:nvGrpSpPr>
        <p:grpSpPr>
          <a:xfrm>
            <a:off x="7085250" y="3973831"/>
            <a:ext cx="5237024" cy="1887082"/>
            <a:chOff x="7085250" y="3973831"/>
            <a:chExt cx="5237024" cy="188708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D1D687-BE39-41DD-AC3A-A20C2ED9D858}"/>
                </a:ext>
              </a:extLst>
            </p:cNvPr>
            <p:cNvSpPr txBox="1"/>
            <p:nvPr/>
          </p:nvSpPr>
          <p:spPr>
            <a:xfrm>
              <a:off x="10338570" y="5195517"/>
              <a:ext cx="1983704" cy="66469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500" b="1" dirty="0">
                  <a:solidFill>
                    <a:srgbClr val="982B3A"/>
                  </a:solidFill>
                </a:rPr>
                <a:t>BRANDING</a:t>
              </a:r>
              <a:endParaRPr lang="en-US" sz="1500" b="1" dirty="0">
                <a:solidFill>
                  <a:srgbClr val="982B3A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A13849-A1F0-4B0A-9FF4-D68B1CA8411B}"/>
                </a:ext>
              </a:extLst>
            </p:cNvPr>
            <p:cNvGrpSpPr/>
            <p:nvPr/>
          </p:nvGrpSpPr>
          <p:grpSpPr>
            <a:xfrm>
              <a:off x="7085250" y="3973831"/>
              <a:ext cx="4600098" cy="1887082"/>
              <a:chOff x="7085250" y="3973831"/>
              <a:chExt cx="4600098" cy="1887082"/>
            </a:xfrm>
          </p:grpSpPr>
          <p:cxnSp>
            <p:nvCxnSpPr>
              <p:cNvPr id="70" name="Conector reto 49">
                <a:extLst>
                  <a:ext uri="{FF2B5EF4-FFF2-40B4-BE49-F238E27FC236}">
                    <a16:creationId xmlns:a16="http://schemas.microsoft.com/office/drawing/2014/main" id="{8AD7E7D9-38A6-416B-81D0-7D06A7131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2658" y="500071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20">
                <a:extLst>
                  <a:ext uri="{FF2B5EF4-FFF2-40B4-BE49-F238E27FC236}">
                    <a16:creationId xmlns:a16="http://schemas.microsoft.com/office/drawing/2014/main" id="{8F580710-DFA4-47E2-A156-D68A1C6118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59963" y="437316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73" name="Conector reto 49">
                <a:extLst>
                  <a:ext uri="{FF2B5EF4-FFF2-40B4-BE49-F238E27FC236}">
                    <a16:creationId xmlns:a16="http://schemas.microsoft.com/office/drawing/2014/main" id="{CE8CA645-32F4-44A3-AA2D-009C19ACC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1651" y="417742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49">
                <a:extLst>
                  <a:ext uri="{FF2B5EF4-FFF2-40B4-BE49-F238E27FC236}">
                    <a16:creationId xmlns:a16="http://schemas.microsoft.com/office/drawing/2014/main" id="{3A5EE035-24D6-4B8C-9135-9DAB02BC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1646" y="500071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20">
                <a:extLst>
                  <a:ext uri="{FF2B5EF4-FFF2-40B4-BE49-F238E27FC236}">
                    <a16:creationId xmlns:a16="http://schemas.microsoft.com/office/drawing/2014/main" id="{6514CA43-1A43-47FD-8C39-F75C943D2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6125" y="437316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65" name="Conector reto 49">
                <a:extLst>
                  <a:ext uri="{FF2B5EF4-FFF2-40B4-BE49-F238E27FC236}">
                    <a16:creationId xmlns:a16="http://schemas.microsoft.com/office/drawing/2014/main" id="{69B8E262-B075-487E-AE7B-4D7C770A8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7105" y="417742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49">
                <a:extLst>
                  <a:ext uri="{FF2B5EF4-FFF2-40B4-BE49-F238E27FC236}">
                    <a16:creationId xmlns:a16="http://schemas.microsoft.com/office/drawing/2014/main" id="{55733CF7-5F2D-40CA-A391-C3A9EFCA5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7101" y="500071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0">
                <a:extLst>
                  <a:ext uri="{FF2B5EF4-FFF2-40B4-BE49-F238E27FC236}">
                    <a16:creationId xmlns:a16="http://schemas.microsoft.com/office/drawing/2014/main" id="{3BB2A37D-2FCF-490C-BB9D-78773122C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7522" y="4373162"/>
                <a:ext cx="725385" cy="690202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982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39" name="Conector reto 49">
                <a:extLst>
                  <a:ext uri="{FF2B5EF4-FFF2-40B4-BE49-F238E27FC236}">
                    <a16:creationId xmlns:a16="http://schemas.microsoft.com/office/drawing/2014/main" id="{2EF8DAFB-29EA-4868-AAF9-236102FBA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684" y="3973831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49">
                <a:extLst>
                  <a:ext uri="{FF2B5EF4-FFF2-40B4-BE49-F238E27FC236}">
                    <a16:creationId xmlns:a16="http://schemas.microsoft.com/office/drawing/2014/main" id="{909D82A8-174F-4BD3-970E-2A55C0022F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00704" y="4148631"/>
                <a:ext cx="3629721" cy="16218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49">
                <a:extLst>
                  <a:ext uri="{FF2B5EF4-FFF2-40B4-BE49-F238E27FC236}">
                    <a16:creationId xmlns:a16="http://schemas.microsoft.com/office/drawing/2014/main" id="{E4B0A462-E10E-41E4-BD0C-8207E65D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9164" y="4177429"/>
                <a:ext cx="3" cy="179263"/>
              </a:xfrm>
              <a:prstGeom prst="line">
                <a:avLst/>
              </a:prstGeom>
              <a:solidFill>
                <a:schemeClr val="tx1"/>
              </a:solidFill>
              <a:ln w="57150" cap="rnd">
                <a:solidFill>
                  <a:srgbClr val="982B3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7E4F1E9-5ACF-49AB-A669-5BF5831620F1}"/>
                  </a:ext>
                </a:extLst>
              </p:cNvPr>
              <p:cNvSpPr txBox="1"/>
              <p:nvPr/>
            </p:nvSpPr>
            <p:spPr>
              <a:xfrm>
                <a:off x="7085250" y="5196217"/>
                <a:ext cx="1983704" cy="6646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VANDALISM</a:t>
                </a:r>
                <a:endParaRPr lang="en-US" sz="1500" b="1" dirty="0">
                  <a:solidFill>
                    <a:srgbClr val="982B3A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E5C91FE-4073-4E63-8A91-1EB808C24997}"/>
                  </a:ext>
                </a:extLst>
              </p:cNvPr>
              <p:cNvSpPr txBox="1"/>
              <p:nvPr/>
            </p:nvSpPr>
            <p:spPr>
              <a:xfrm>
                <a:off x="8709796" y="5195517"/>
                <a:ext cx="1983704" cy="6646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MAINTENANCE</a:t>
                </a:r>
              </a:p>
              <a:p>
                <a:pPr algn="ctr"/>
                <a:r>
                  <a:rPr lang="it-IT" sz="1500" b="1" dirty="0">
                    <a:solidFill>
                      <a:srgbClr val="982B3A"/>
                    </a:solidFill>
                  </a:rPr>
                  <a:t>COSTS</a:t>
                </a:r>
                <a:endParaRPr lang="en-US" sz="1500" b="1" dirty="0">
                  <a:solidFill>
                    <a:srgbClr val="982B3A"/>
                  </a:solidFill>
                </a:endParaRPr>
              </a:p>
            </p:txBody>
          </p:sp>
          <p:pic>
            <p:nvPicPr>
              <p:cNvPr id="28686" name="Picture 28685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EF2B491A-1486-4D80-A0AE-DCF3582C0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6123" y="4476535"/>
                <a:ext cx="454949" cy="454949"/>
              </a:xfrm>
              <a:prstGeom prst="rect">
                <a:avLst/>
              </a:prstGeom>
            </p:spPr>
          </p:pic>
          <p:pic>
            <p:nvPicPr>
              <p:cNvPr id="28688" name="Picture 286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C82EF1-3044-4A1F-99B3-EFEB2AFAA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781" y="4428318"/>
                <a:ext cx="490638" cy="490638"/>
              </a:xfrm>
              <a:prstGeom prst="rect">
                <a:avLst/>
              </a:prstGeom>
            </p:spPr>
          </p:pic>
          <p:pic>
            <p:nvPicPr>
              <p:cNvPr id="28690" name="Picture 28689" descr="A picture containing gambling house, room, scene&#10;&#10;Description generated with very high confidence">
                <a:extLst>
                  <a:ext uri="{FF2B5EF4-FFF2-40B4-BE49-F238E27FC236}">
                    <a16:creationId xmlns:a16="http://schemas.microsoft.com/office/drawing/2014/main" id="{09FFE30E-1001-4CB5-9E76-909647106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707" y="4416009"/>
                <a:ext cx="575363" cy="575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96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The Data Science Process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166" y="6356351"/>
            <a:ext cx="685817" cy="365125"/>
          </a:xfrm>
        </p:spPr>
        <p:txBody>
          <a:bodyPr/>
          <a:lstStyle/>
          <a:p>
            <a:fld id="{3BBF8034-2884-4DD5-A632-35877C1B61B6}" type="slidenum">
              <a:rPr lang="it-IT" smtClean="0"/>
              <a:pPr/>
              <a:t>4</a:t>
            </a:fld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640-4754-4FDE-AF34-E9E0E41005A8}"/>
              </a:ext>
            </a:extLst>
          </p:cNvPr>
          <p:cNvGrpSpPr/>
          <p:nvPr/>
        </p:nvGrpSpPr>
        <p:grpSpPr>
          <a:xfrm>
            <a:off x="2667000" y="338647"/>
            <a:ext cx="6858000" cy="6858000"/>
            <a:chOff x="2667000" y="338647"/>
            <a:chExt cx="6858000" cy="6858000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338647"/>
              <a:ext cx="6858000" cy="68580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5539047-C9AC-4C18-AB7D-8E57B49E9A09}"/>
                </a:ext>
              </a:extLst>
            </p:cNvPr>
            <p:cNvGrpSpPr/>
            <p:nvPr/>
          </p:nvGrpSpPr>
          <p:grpSpPr>
            <a:xfrm rot="2688204">
              <a:off x="3091281" y="2182999"/>
              <a:ext cx="1845734" cy="1989667"/>
              <a:chOff x="1985432" y="3225799"/>
              <a:chExt cx="1845734" cy="198966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354879C-B9A8-4279-919D-4B2332DF4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EE86FB-25CE-45DD-AB2E-0B46BFC76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2ED43D0-1A6A-47EE-8398-53C33F10E4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FA66A94-5AA6-4D66-A562-7AEB5A4A1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37BA18F-024C-4B1B-9C2F-3A5046913B41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917C8B2-FCB3-40B8-ABA2-9167510F272E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827B9CA-0BB5-42F6-B1F4-12E3B28737B7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74" name="Group 28673">
              <a:extLst>
                <a:ext uri="{FF2B5EF4-FFF2-40B4-BE49-F238E27FC236}">
                  <a16:creationId xmlns:a16="http://schemas.microsoft.com/office/drawing/2014/main" id="{D11CAAF8-63B3-4C24-96AB-43F8BB9420D6}"/>
                </a:ext>
              </a:extLst>
            </p:cNvPr>
            <p:cNvGrpSpPr/>
            <p:nvPr/>
          </p:nvGrpSpPr>
          <p:grpSpPr>
            <a:xfrm>
              <a:off x="3227552" y="3899520"/>
              <a:ext cx="1845734" cy="1989667"/>
              <a:chOff x="1985432" y="3225799"/>
              <a:chExt cx="1845734" cy="19896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4C816D1-4FB8-40E3-AE90-A65820446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2BFAB3-6641-4253-BB5A-8DC3E620C4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847D8FD-9619-4CB5-A5B6-CBBE1552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355B8C7-16D2-442D-8295-281FE5EC4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E78CB1-CC6A-4ACF-AB72-896D37787F5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4D6472F-DE1B-4324-8266-716116952457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1FDE5CA-96DA-4792-961D-1F1891BF8E34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2C4F1F-86FE-41B9-A525-404205397FFB}"/>
                </a:ext>
              </a:extLst>
            </p:cNvPr>
            <p:cNvGrpSpPr/>
            <p:nvPr/>
          </p:nvGrpSpPr>
          <p:grpSpPr>
            <a:xfrm rot="5400000">
              <a:off x="4205778" y="846007"/>
              <a:ext cx="1845734" cy="1989667"/>
              <a:chOff x="1985432" y="3225799"/>
              <a:chExt cx="1845734" cy="198966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6CA5A6D-3D59-4C4D-A56A-378EAF5E7B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758D74-BB7C-4413-AFDE-2C203C9E5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ACC77B3-D555-463F-9559-C552B375D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C8A7406-FDCF-4AB3-AD11-A2157AC18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438C0B6-B07F-49C8-A6F4-5223C2DDD41A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E0CAB7-873B-45B5-A0C3-A353C72FE331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7AFD57C-47B7-4BF3-B4BD-D55B66B8EB25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A2E297-6192-402C-8450-6FA4DC8349D2}"/>
                </a:ext>
              </a:extLst>
            </p:cNvPr>
            <p:cNvGrpSpPr/>
            <p:nvPr/>
          </p:nvGrpSpPr>
          <p:grpSpPr>
            <a:xfrm rot="8114202">
              <a:off x="5940447" y="700032"/>
              <a:ext cx="1845734" cy="1989667"/>
              <a:chOff x="1985432" y="3225799"/>
              <a:chExt cx="1845734" cy="1989667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B81758B-ADA6-438E-8844-3A3463843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804688-05AB-4D96-892F-616497A5E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ACBC662-2232-49F7-B23C-B7CCDEC655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4A101DB-702B-4D8C-8ABB-3E2B544B3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649F96-61EE-4887-B693-0BD9431ADA0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566585-195E-4DCC-9361-B31D3E3923BC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29F8692-CE1A-4AD0-8460-65F57E155CDC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AB7E2A-098F-428B-9EB9-6E5E6DD32124}"/>
                </a:ext>
              </a:extLst>
            </p:cNvPr>
            <p:cNvGrpSpPr/>
            <p:nvPr/>
          </p:nvGrpSpPr>
          <p:grpSpPr>
            <a:xfrm rot="10800000">
              <a:off x="7256115" y="1814826"/>
              <a:ext cx="1845734" cy="1989667"/>
              <a:chOff x="1985432" y="3225799"/>
              <a:chExt cx="1845734" cy="198966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9DF54D4-E62E-4EF5-A5C3-728DFFF06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D29B3D6-F2D5-4299-98DE-866BDAF740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DB1C39-7038-4932-BF3E-8F238FD9B6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95AF4F0-7E4A-4465-B40B-68CC6BC35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AE377C-7651-40FE-A93F-40AFC153BE54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3EF7584-1B5C-47F9-82D3-04F4018CBBDE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B233386-E413-42B7-811B-9EF07C8D8836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C7C655-0151-4E40-8994-3930314987F8}"/>
                </a:ext>
              </a:extLst>
            </p:cNvPr>
            <p:cNvGrpSpPr/>
            <p:nvPr/>
          </p:nvGrpSpPr>
          <p:grpSpPr>
            <a:xfrm rot="13513228">
              <a:off x="7414414" y="3545771"/>
              <a:ext cx="1845734" cy="1989667"/>
              <a:chOff x="1985432" y="3225799"/>
              <a:chExt cx="1845734" cy="198966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608FDF-97A3-4E74-98B4-0F1506D7D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A03987-CE02-491C-AE7B-4FE8A6418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B17120B-A589-4C8F-A686-A450C0363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D099B92-CCB6-4776-B162-204C6D4D8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C2CD0FA-B4A5-4715-89AE-1E44790A5A7A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D6D8B4C-6FB5-4CD0-B82B-C99B05673E51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98F87-5B79-4784-9F89-2D3A722B257F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76" name="Freeform: Shape 28675">
              <a:extLst>
                <a:ext uri="{FF2B5EF4-FFF2-40B4-BE49-F238E27FC236}">
                  <a16:creationId xmlns:a16="http://schemas.microsoft.com/office/drawing/2014/main" id="{39DE7C73-D663-4F7B-B747-EB68E7A93EC2}"/>
                </a:ext>
              </a:extLst>
            </p:cNvPr>
            <p:cNvSpPr/>
            <p:nvPr/>
          </p:nvSpPr>
          <p:spPr>
            <a:xfrm>
              <a:off x="3414711" y="2100126"/>
              <a:ext cx="1257300" cy="1295400"/>
            </a:xfrm>
            <a:custGeom>
              <a:avLst/>
              <a:gdLst>
                <a:gd name="connsiteX0" fmla="*/ 537633 w 1257300"/>
                <a:gd name="connsiteY0" fmla="*/ 0 h 1295400"/>
                <a:gd name="connsiteX1" fmla="*/ 165100 w 1257300"/>
                <a:gd name="connsiteY1" fmla="*/ 516467 h 1295400"/>
                <a:gd name="connsiteX2" fmla="*/ 88900 w 1257300"/>
                <a:gd name="connsiteY2" fmla="*/ 609600 h 1295400"/>
                <a:gd name="connsiteX3" fmla="*/ 63500 w 1257300"/>
                <a:gd name="connsiteY3" fmla="*/ 668867 h 1295400"/>
                <a:gd name="connsiteX4" fmla="*/ 0 w 1257300"/>
                <a:gd name="connsiteY4" fmla="*/ 1295400 h 1295400"/>
                <a:gd name="connsiteX5" fmla="*/ 1020233 w 1257300"/>
                <a:gd name="connsiteY5" fmla="*/ 1295400 h 1295400"/>
                <a:gd name="connsiteX6" fmla="*/ 1257300 w 1257300"/>
                <a:gd name="connsiteY6" fmla="*/ 715434 h 1295400"/>
                <a:gd name="connsiteX7" fmla="*/ 537633 w 1257300"/>
                <a:gd name="connsiteY7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7300" h="1295400">
                  <a:moveTo>
                    <a:pt x="537633" y="0"/>
                  </a:moveTo>
                  <a:lnTo>
                    <a:pt x="165100" y="516467"/>
                  </a:lnTo>
                  <a:lnTo>
                    <a:pt x="88900" y="609600"/>
                  </a:lnTo>
                  <a:lnTo>
                    <a:pt x="63500" y="668867"/>
                  </a:lnTo>
                  <a:lnTo>
                    <a:pt x="0" y="1295400"/>
                  </a:lnTo>
                  <a:lnTo>
                    <a:pt x="1020233" y="1295400"/>
                  </a:lnTo>
                  <a:lnTo>
                    <a:pt x="1257300" y="715434"/>
                  </a:lnTo>
                  <a:lnTo>
                    <a:pt x="537633" y="0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77" name="Freeform: Shape 28676">
              <a:extLst>
                <a:ext uri="{FF2B5EF4-FFF2-40B4-BE49-F238E27FC236}">
                  <a16:creationId xmlns:a16="http://schemas.microsoft.com/office/drawing/2014/main" id="{0D8F2FA2-8325-4D67-B3FA-3ABED453D625}"/>
                </a:ext>
              </a:extLst>
            </p:cNvPr>
            <p:cNvSpPr/>
            <p:nvPr/>
          </p:nvSpPr>
          <p:spPr>
            <a:xfrm>
              <a:off x="3338511" y="4132973"/>
              <a:ext cx="1310640" cy="1102360"/>
            </a:xfrm>
            <a:custGeom>
              <a:avLst/>
              <a:gdLst>
                <a:gd name="connsiteX0" fmla="*/ 0 w 1330960"/>
                <a:gd name="connsiteY0" fmla="*/ 0 h 1102360"/>
                <a:gd name="connsiteX1" fmla="*/ 1066800 w 1330960"/>
                <a:gd name="connsiteY1" fmla="*/ 0 h 1102360"/>
                <a:gd name="connsiteX2" fmla="*/ 1330960 w 1330960"/>
                <a:gd name="connsiteY2" fmla="*/ 726440 h 1102360"/>
                <a:gd name="connsiteX3" fmla="*/ 1209040 w 1330960"/>
                <a:gd name="connsiteY3" fmla="*/ 1102360 h 1102360"/>
                <a:gd name="connsiteX4" fmla="*/ 228600 w 1330960"/>
                <a:gd name="connsiteY4" fmla="*/ 1016000 h 1102360"/>
                <a:gd name="connsiteX5" fmla="*/ 0 w 1330960"/>
                <a:gd name="connsiteY5" fmla="*/ 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60" h="1102360">
                  <a:moveTo>
                    <a:pt x="0" y="0"/>
                  </a:moveTo>
                  <a:lnTo>
                    <a:pt x="1066800" y="0"/>
                  </a:lnTo>
                  <a:lnTo>
                    <a:pt x="1330960" y="726440"/>
                  </a:lnTo>
                  <a:lnTo>
                    <a:pt x="1209040" y="1102360"/>
                  </a:lnTo>
                  <a:lnTo>
                    <a:pt x="228600" y="10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0D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78" name="Freeform: Shape 28677">
              <a:extLst>
                <a:ext uri="{FF2B5EF4-FFF2-40B4-BE49-F238E27FC236}">
                  <a16:creationId xmlns:a16="http://schemas.microsoft.com/office/drawing/2014/main" id="{0B80CC48-57C6-48F8-B697-92AB9193F478}"/>
                </a:ext>
              </a:extLst>
            </p:cNvPr>
            <p:cNvSpPr/>
            <p:nvPr/>
          </p:nvSpPr>
          <p:spPr>
            <a:xfrm>
              <a:off x="4684711" y="1069733"/>
              <a:ext cx="1224280" cy="1076960"/>
            </a:xfrm>
            <a:custGeom>
              <a:avLst/>
              <a:gdLst>
                <a:gd name="connsiteX0" fmla="*/ 0 w 1224280"/>
                <a:gd name="connsiteY0" fmla="*/ 406400 h 1076960"/>
                <a:gd name="connsiteX1" fmla="*/ 30480 w 1224280"/>
                <a:gd name="connsiteY1" fmla="*/ 1076960 h 1076960"/>
                <a:gd name="connsiteX2" fmla="*/ 1036320 w 1224280"/>
                <a:gd name="connsiteY2" fmla="*/ 1056640 h 1076960"/>
                <a:gd name="connsiteX3" fmla="*/ 1224280 w 1224280"/>
                <a:gd name="connsiteY3" fmla="*/ 665480 h 1076960"/>
                <a:gd name="connsiteX4" fmla="*/ 726440 w 1224280"/>
                <a:gd name="connsiteY4" fmla="*/ 0 h 1076960"/>
                <a:gd name="connsiteX5" fmla="*/ 264160 w 1224280"/>
                <a:gd name="connsiteY5" fmla="*/ 167640 h 1076960"/>
                <a:gd name="connsiteX6" fmla="*/ 0 w 1224280"/>
                <a:gd name="connsiteY6" fmla="*/ 406400 h 107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80" h="1076960">
                  <a:moveTo>
                    <a:pt x="0" y="406400"/>
                  </a:moveTo>
                  <a:lnTo>
                    <a:pt x="30480" y="1076960"/>
                  </a:lnTo>
                  <a:lnTo>
                    <a:pt x="1036320" y="1056640"/>
                  </a:lnTo>
                  <a:lnTo>
                    <a:pt x="1224280" y="665480"/>
                  </a:lnTo>
                  <a:lnTo>
                    <a:pt x="726440" y="0"/>
                  </a:lnTo>
                  <a:lnTo>
                    <a:pt x="264160" y="16764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6538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79" name="Freeform: Shape 28678">
              <a:extLst>
                <a:ext uri="{FF2B5EF4-FFF2-40B4-BE49-F238E27FC236}">
                  <a16:creationId xmlns:a16="http://schemas.microsoft.com/office/drawing/2014/main" id="{AECF88E6-37BC-48DE-8623-1ABD6D5A15F5}"/>
                </a:ext>
              </a:extLst>
            </p:cNvPr>
            <p:cNvSpPr/>
            <p:nvPr/>
          </p:nvSpPr>
          <p:spPr>
            <a:xfrm>
              <a:off x="6528751" y="1100213"/>
              <a:ext cx="1127760" cy="1010920"/>
            </a:xfrm>
            <a:custGeom>
              <a:avLst/>
              <a:gdLst>
                <a:gd name="connsiteX0" fmla="*/ 0 w 1127760"/>
                <a:gd name="connsiteY0" fmla="*/ 0 h 1010920"/>
                <a:gd name="connsiteX1" fmla="*/ 10160 w 1127760"/>
                <a:gd name="connsiteY1" fmla="*/ 1010920 h 1010920"/>
                <a:gd name="connsiteX2" fmla="*/ 1127760 w 1127760"/>
                <a:gd name="connsiteY2" fmla="*/ 1005840 h 1010920"/>
                <a:gd name="connsiteX3" fmla="*/ 1127760 w 1127760"/>
                <a:gd name="connsiteY3" fmla="*/ 284480 h 1010920"/>
                <a:gd name="connsiteX4" fmla="*/ 670560 w 1127760"/>
                <a:gd name="connsiteY4" fmla="*/ 45720 h 1010920"/>
                <a:gd name="connsiteX5" fmla="*/ 0 w 1127760"/>
                <a:gd name="connsiteY5" fmla="*/ 0 h 101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760" h="1010920">
                  <a:moveTo>
                    <a:pt x="0" y="0"/>
                  </a:moveTo>
                  <a:lnTo>
                    <a:pt x="10160" y="1010920"/>
                  </a:lnTo>
                  <a:lnTo>
                    <a:pt x="1127760" y="1005840"/>
                  </a:lnTo>
                  <a:lnTo>
                    <a:pt x="1127760" y="284480"/>
                  </a:lnTo>
                  <a:lnTo>
                    <a:pt x="670560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103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80" name="Freeform: Shape 28679">
              <a:extLst>
                <a:ext uri="{FF2B5EF4-FFF2-40B4-BE49-F238E27FC236}">
                  <a16:creationId xmlns:a16="http://schemas.microsoft.com/office/drawing/2014/main" id="{3B2FD034-A14A-4518-B594-3109B0738B3A}"/>
                </a:ext>
              </a:extLst>
            </p:cNvPr>
            <p:cNvSpPr/>
            <p:nvPr/>
          </p:nvSpPr>
          <p:spPr>
            <a:xfrm>
              <a:off x="7686991" y="2329573"/>
              <a:ext cx="1305560" cy="1198880"/>
            </a:xfrm>
            <a:custGeom>
              <a:avLst/>
              <a:gdLst>
                <a:gd name="connsiteX0" fmla="*/ 0 w 1305560"/>
                <a:gd name="connsiteY0" fmla="*/ 411480 h 1198880"/>
                <a:gd name="connsiteX1" fmla="*/ 238760 w 1305560"/>
                <a:gd name="connsiteY1" fmla="*/ 1198880 h 1198880"/>
                <a:gd name="connsiteX2" fmla="*/ 1305560 w 1305560"/>
                <a:gd name="connsiteY2" fmla="*/ 1188720 h 1198880"/>
                <a:gd name="connsiteX3" fmla="*/ 1275080 w 1305560"/>
                <a:gd name="connsiteY3" fmla="*/ 772160 h 1198880"/>
                <a:gd name="connsiteX4" fmla="*/ 1270000 w 1305560"/>
                <a:gd name="connsiteY4" fmla="*/ 695960 h 1198880"/>
                <a:gd name="connsiteX5" fmla="*/ 1153160 w 1305560"/>
                <a:gd name="connsiteY5" fmla="*/ 391160 h 1198880"/>
                <a:gd name="connsiteX6" fmla="*/ 792480 w 1305560"/>
                <a:gd name="connsiteY6" fmla="*/ 0 h 1198880"/>
                <a:gd name="connsiteX7" fmla="*/ 0 w 1305560"/>
                <a:gd name="connsiteY7" fmla="*/ 411480 h 119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560" h="1198880">
                  <a:moveTo>
                    <a:pt x="0" y="411480"/>
                  </a:moveTo>
                  <a:lnTo>
                    <a:pt x="238760" y="1198880"/>
                  </a:lnTo>
                  <a:lnTo>
                    <a:pt x="1305560" y="1188720"/>
                  </a:lnTo>
                  <a:lnTo>
                    <a:pt x="1275080" y="772160"/>
                  </a:lnTo>
                  <a:lnTo>
                    <a:pt x="1270000" y="695960"/>
                  </a:lnTo>
                  <a:lnTo>
                    <a:pt x="1153160" y="391160"/>
                  </a:lnTo>
                  <a:lnTo>
                    <a:pt x="792480" y="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E348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81" name="Freeform: Shape 28680">
              <a:extLst>
                <a:ext uri="{FF2B5EF4-FFF2-40B4-BE49-F238E27FC236}">
                  <a16:creationId xmlns:a16="http://schemas.microsoft.com/office/drawing/2014/main" id="{D633F090-E78C-460D-B6CD-FA4C92127F76}"/>
                </a:ext>
              </a:extLst>
            </p:cNvPr>
            <p:cNvSpPr/>
            <p:nvPr/>
          </p:nvSpPr>
          <p:spPr>
            <a:xfrm>
              <a:off x="7686991" y="4143133"/>
              <a:ext cx="1264920" cy="1071880"/>
            </a:xfrm>
            <a:custGeom>
              <a:avLst/>
              <a:gdLst>
                <a:gd name="connsiteX0" fmla="*/ 238760 w 1264920"/>
                <a:gd name="connsiteY0" fmla="*/ 60960 h 1071880"/>
                <a:gd name="connsiteX1" fmla="*/ 0 w 1264920"/>
                <a:gd name="connsiteY1" fmla="*/ 660400 h 1071880"/>
                <a:gd name="connsiteX2" fmla="*/ 147320 w 1264920"/>
                <a:gd name="connsiteY2" fmla="*/ 1071880 h 1071880"/>
                <a:gd name="connsiteX3" fmla="*/ 1087120 w 1264920"/>
                <a:gd name="connsiteY3" fmla="*/ 980440 h 1071880"/>
                <a:gd name="connsiteX4" fmla="*/ 1264920 w 1264920"/>
                <a:gd name="connsiteY4" fmla="*/ 563880 h 1071880"/>
                <a:gd name="connsiteX5" fmla="*/ 873760 w 1264920"/>
                <a:gd name="connsiteY5" fmla="*/ 0 h 1071880"/>
                <a:gd name="connsiteX6" fmla="*/ 238760 w 1264920"/>
                <a:gd name="connsiteY6" fmla="*/ 6096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4920" h="1071880">
                  <a:moveTo>
                    <a:pt x="238760" y="60960"/>
                  </a:moveTo>
                  <a:lnTo>
                    <a:pt x="0" y="660400"/>
                  </a:lnTo>
                  <a:lnTo>
                    <a:pt x="147320" y="1071880"/>
                  </a:lnTo>
                  <a:lnTo>
                    <a:pt x="1087120" y="980440"/>
                  </a:lnTo>
                  <a:lnTo>
                    <a:pt x="1264920" y="563880"/>
                  </a:lnTo>
                  <a:lnTo>
                    <a:pt x="873760" y="0"/>
                  </a:lnTo>
                  <a:lnTo>
                    <a:pt x="238760" y="60960"/>
                  </a:lnTo>
                  <a:close/>
                </a:path>
              </a:pathLst>
            </a:custGeom>
            <a:solidFill>
              <a:srgbClr val="FE912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85" name="Picture 28684">
              <a:extLst>
                <a:ext uri="{FF2B5EF4-FFF2-40B4-BE49-F238E27FC236}">
                  <a16:creationId xmlns:a16="http://schemas.microsoft.com/office/drawing/2014/main" id="{C9EFB9D1-4C2B-4A6B-AE5C-E9CE1883D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512" y="4045551"/>
              <a:ext cx="411027" cy="411027"/>
            </a:xfrm>
            <a:prstGeom prst="rect">
              <a:avLst/>
            </a:prstGeom>
          </p:spPr>
        </p:pic>
        <p:pic>
          <p:nvPicPr>
            <p:cNvPr id="28687" name="Picture 2868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F7379C3-36B8-4362-B5A1-4E6D8009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581" y="3166456"/>
              <a:ext cx="503662" cy="503662"/>
            </a:xfrm>
            <a:prstGeom prst="rect">
              <a:avLst/>
            </a:prstGeom>
          </p:spPr>
        </p:pic>
        <p:pic>
          <p:nvPicPr>
            <p:cNvPr id="28689" name="Picture 28688">
              <a:extLst>
                <a:ext uri="{FF2B5EF4-FFF2-40B4-BE49-F238E27FC236}">
                  <a16:creationId xmlns:a16="http://schemas.microsoft.com/office/drawing/2014/main" id="{A9CB7E6F-B4E2-45D1-83CF-3368C6F1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77" y="1659308"/>
              <a:ext cx="420064" cy="420064"/>
            </a:xfrm>
            <a:prstGeom prst="rect">
              <a:avLst/>
            </a:prstGeom>
          </p:spPr>
        </p:pic>
        <p:pic>
          <p:nvPicPr>
            <p:cNvPr id="28691" name="Picture 28690">
              <a:extLst>
                <a:ext uri="{FF2B5EF4-FFF2-40B4-BE49-F238E27FC236}">
                  <a16:creationId xmlns:a16="http://schemas.microsoft.com/office/drawing/2014/main" id="{BEB3DC8F-F1AA-4F95-9EF2-CBCCA16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178" y="1663461"/>
              <a:ext cx="415911" cy="415911"/>
            </a:xfrm>
            <a:prstGeom prst="rect">
              <a:avLst/>
            </a:prstGeom>
          </p:spPr>
        </p:pic>
        <p:pic>
          <p:nvPicPr>
            <p:cNvPr id="28693" name="Picture 2869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AD69B36-DFAE-4B51-BC1D-4732C379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925" y="3290628"/>
              <a:ext cx="382008" cy="382008"/>
            </a:xfrm>
            <a:prstGeom prst="rect">
              <a:avLst/>
            </a:prstGeom>
          </p:spPr>
        </p:pic>
        <p:pic>
          <p:nvPicPr>
            <p:cNvPr id="28695" name="Picture 28694">
              <a:extLst>
                <a:ext uri="{FF2B5EF4-FFF2-40B4-BE49-F238E27FC236}">
                  <a16:creationId xmlns:a16="http://schemas.microsoft.com/office/drawing/2014/main" id="{D08E6E71-7A9A-4ED1-BFD5-2C219E31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140" y="4045551"/>
              <a:ext cx="459890" cy="459890"/>
            </a:xfrm>
            <a:prstGeom prst="rect">
              <a:avLst/>
            </a:prstGeom>
          </p:spPr>
        </p:pic>
        <p:sp>
          <p:nvSpPr>
            <p:cNvPr id="28696" name="TextBox 28695">
              <a:extLst>
                <a:ext uri="{FF2B5EF4-FFF2-40B4-BE49-F238E27FC236}">
                  <a16:creationId xmlns:a16="http://schemas.microsoft.com/office/drawing/2014/main" id="{CCB87A11-E72F-4AFB-8D4D-A433017886D0}"/>
                </a:ext>
              </a:extLst>
            </p:cNvPr>
            <p:cNvSpPr txBox="1"/>
            <p:nvPr/>
          </p:nvSpPr>
          <p:spPr>
            <a:xfrm>
              <a:off x="3245020" y="3927607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8DAFEB3-DE58-4B25-BB5C-77B4CC0EC701}"/>
                </a:ext>
              </a:extLst>
            </p:cNvPr>
            <p:cNvSpPr txBox="1"/>
            <p:nvPr/>
          </p:nvSpPr>
          <p:spPr>
            <a:xfrm>
              <a:off x="3237881" y="3212856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00F67C-77E3-4062-AB0D-5D405F427E03}"/>
                </a:ext>
              </a:extLst>
            </p:cNvPr>
            <p:cNvSpPr txBox="1"/>
            <p:nvPr/>
          </p:nvSpPr>
          <p:spPr>
            <a:xfrm>
              <a:off x="8319451" y="3226702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B47607-3F74-402D-9EA1-ADF462CFD24F}"/>
                </a:ext>
              </a:extLst>
            </p:cNvPr>
            <p:cNvSpPr txBox="1"/>
            <p:nvPr/>
          </p:nvSpPr>
          <p:spPr>
            <a:xfrm>
              <a:off x="5446008" y="1003304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72673A-465D-415F-8EFD-222FC4DB5631}"/>
                </a:ext>
              </a:extLst>
            </p:cNvPr>
            <p:cNvSpPr txBox="1"/>
            <p:nvPr/>
          </p:nvSpPr>
          <p:spPr>
            <a:xfrm>
              <a:off x="6124856" y="996567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6C01490-6A18-4759-9557-55B15B5B1E9C}"/>
                </a:ext>
              </a:extLst>
            </p:cNvPr>
            <p:cNvSpPr txBox="1"/>
            <p:nvPr/>
          </p:nvSpPr>
          <p:spPr>
            <a:xfrm>
              <a:off x="8301707" y="3920996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50D64-E6A3-46C3-A12E-FC1A0585B7A9}"/>
                </a:ext>
              </a:extLst>
            </p:cNvPr>
            <p:cNvSpPr txBox="1"/>
            <p:nvPr/>
          </p:nvSpPr>
          <p:spPr>
            <a:xfrm>
              <a:off x="3371896" y="4693014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DOMAIN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UNDERSTANDING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B718647-1413-4C7C-8843-41FE4BE124B8}"/>
                </a:ext>
              </a:extLst>
            </p:cNvPr>
            <p:cNvSpPr txBox="1"/>
            <p:nvPr/>
          </p:nvSpPr>
          <p:spPr>
            <a:xfrm>
              <a:off x="3317339" y="2551664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QUESTIONS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75CE6D-3554-4D3E-848E-BC7F2621B876}"/>
                </a:ext>
              </a:extLst>
            </p:cNvPr>
            <p:cNvSpPr txBox="1"/>
            <p:nvPr/>
          </p:nvSpPr>
          <p:spPr>
            <a:xfrm>
              <a:off x="4241448" y="1427438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COLLECTION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EFB7F-4E3F-4136-B3D1-DD987939218E}"/>
                </a:ext>
              </a:extLst>
            </p:cNvPr>
            <p:cNvSpPr txBox="1"/>
            <p:nvPr/>
          </p:nvSpPr>
          <p:spPr>
            <a:xfrm>
              <a:off x="6476518" y="1359428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CLEANING &amp;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EXPLORATION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0A9AC-99BF-444E-B13E-4FD2ED146E8E}"/>
                </a:ext>
              </a:extLst>
            </p:cNvPr>
            <p:cNvSpPr txBox="1"/>
            <p:nvPr/>
          </p:nvSpPr>
          <p:spPr>
            <a:xfrm>
              <a:off x="7474489" y="2423903"/>
              <a:ext cx="1566260" cy="71558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IN-DEPTH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ANALYSIS &amp;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BUILDING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5AAFE5-3DFF-4E17-B7A1-576E41DADCAD}"/>
                </a:ext>
              </a:extLst>
            </p:cNvPr>
            <p:cNvSpPr txBox="1"/>
            <p:nvPr/>
          </p:nvSpPr>
          <p:spPr>
            <a:xfrm>
              <a:off x="7435902" y="4664725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ACTIONS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B8CAF15-65E8-4F10-8E57-E549689EF726}"/>
              </a:ext>
            </a:extLst>
          </p:cNvPr>
          <p:cNvGrpSpPr/>
          <p:nvPr/>
        </p:nvGrpSpPr>
        <p:grpSpPr>
          <a:xfrm>
            <a:off x="3112151" y="3834963"/>
            <a:ext cx="1990795" cy="2178493"/>
            <a:chOff x="3108710" y="3837137"/>
            <a:chExt cx="1990795" cy="2178493"/>
          </a:xfrm>
        </p:grpSpPr>
        <p:pic>
          <p:nvPicPr>
            <p:cNvPr id="95" name="Picture 9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93225F1-039C-444C-AE75-19BAF7482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t="50968" r="64531" b="17267"/>
            <a:stretch/>
          </p:blipFill>
          <p:spPr>
            <a:xfrm>
              <a:off x="3108710" y="3837137"/>
              <a:ext cx="1990795" cy="2178493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0F14B9D-3A6D-494C-AC9D-CE9E0BCBE5F6}"/>
                </a:ext>
              </a:extLst>
            </p:cNvPr>
            <p:cNvGrpSpPr/>
            <p:nvPr/>
          </p:nvGrpSpPr>
          <p:grpSpPr>
            <a:xfrm>
              <a:off x="3227552" y="3899520"/>
              <a:ext cx="1845734" cy="1989667"/>
              <a:chOff x="1985432" y="3225799"/>
              <a:chExt cx="1845734" cy="1989667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E4414CE-EA99-456E-8561-23B17C6A37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2763F11-FF51-44A6-AEB4-29BB68AF1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89ADA8C-56E1-4A7A-A462-6608F1721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5E857EB-7C1B-412D-A993-411E7DF23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D6311B7-EFEB-4253-AA86-1F9E00055A9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4BB186B-82CA-4385-B678-43A4967A69FE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A859D10-2C99-4244-BAC8-6F2C7B3E3B3D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697B837-2FF9-4B98-8D59-0F7DE338DD56}"/>
                </a:ext>
              </a:extLst>
            </p:cNvPr>
            <p:cNvSpPr/>
            <p:nvPr/>
          </p:nvSpPr>
          <p:spPr>
            <a:xfrm>
              <a:off x="3338511" y="4132973"/>
              <a:ext cx="1310640" cy="1102360"/>
            </a:xfrm>
            <a:custGeom>
              <a:avLst/>
              <a:gdLst>
                <a:gd name="connsiteX0" fmla="*/ 0 w 1330960"/>
                <a:gd name="connsiteY0" fmla="*/ 0 h 1102360"/>
                <a:gd name="connsiteX1" fmla="*/ 1066800 w 1330960"/>
                <a:gd name="connsiteY1" fmla="*/ 0 h 1102360"/>
                <a:gd name="connsiteX2" fmla="*/ 1330960 w 1330960"/>
                <a:gd name="connsiteY2" fmla="*/ 726440 h 1102360"/>
                <a:gd name="connsiteX3" fmla="*/ 1209040 w 1330960"/>
                <a:gd name="connsiteY3" fmla="*/ 1102360 h 1102360"/>
                <a:gd name="connsiteX4" fmla="*/ 228600 w 1330960"/>
                <a:gd name="connsiteY4" fmla="*/ 1016000 h 1102360"/>
                <a:gd name="connsiteX5" fmla="*/ 0 w 1330960"/>
                <a:gd name="connsiteY5" fmla="*/ 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60" h="1102360">
                  <a:moveTo>
                    <a:pt x="0" y="0"/>
                  </a:moveTo>
                  <a:lnTo>
                    <a:pt x="1066800" y="0"/>
                  </a:lnTo>
                  <a:lnTo>
                    <a:pt x="1330960" y="726440"/>
                  </a:lnTo>
                  <a:lnTo>
                    <a:pt x="1209040" y="1102360"/>
                  </a:lnTo>
                  <a:lnTo>
                    <a:pt x="228600" y="10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0D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1351103-283B-4E7A-96AC-EF0B3375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281" y="4045282"/>
              <a:ext cx="411027" cy="411027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2FC71C-4983-4CB1-90A6-6BCF5BE674D6}"/>
                </a:ext>
              </a:extLst>
            </p:cNvPr>
            <p:cNvSpPr txBox="1"/>
            <p:nvPr/>
          </p:nvSpPr>
          <p:spPr>
            <a:xfrm>
              <a:off x="3245020" y="3927607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223F58-065F-40EE-8C4A-0C8E19AE2862}"/>
                </a:ext>
              </a:extLst>
            </p:cNvPr>
            <p:cNvSpPr txBox="1"/>
            <p:nvPr/>
          </p:nvSpPr>
          <p:spPr>
            <a:xfrm>
              <a:off x="3371896" y="4693014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DOMAIN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UNDERSTANDING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3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23464 -0.539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-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BE7C3A-2B0A-4153-91C5-E69D5E23B34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28" y="1202098"/>
            <a:ext cx="8895944" cy="1843914"/>
          </a:xfrm>
          <a:prstGeom prst="rect">
            <a:avLst/>
          </a:prstGeom>
        </p:spPr>
      </p:pic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How </a:t>
            </a:r>
            <a:r>
              <a:rPr lang="it-IT" altLang="it-IT" sz="3000" b="1" dirty="0" err="1"/>
              <a:t>does</a:t>
            </a:r>
            <a:r>
              <a:rPr lang="it-IT" altLang="it-IT" sz="3000" b="1" dirty="0"/>
              <a:t> </a:t>
            </a:r>
            <a:r>
              <a:rPr lang="it-IT" altLang="it-IT" sz="3000" b="1" dirty="0" err="1"/>
              <a:t>it</a:t>
            </a:r>
            <a:r>
              <a:rPr lang="it-IT" altLang="it-IT" sz="3000" b="1" dirty="0"/>
              <a:t> work?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477532" cy="365125"/>
          </a:xfrm>
        </p:spPr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210384" cy="365125"/>
          </a:xfrm>
        </p:spPr>
        <p:txBody>
          <a:bodyPr/>
          <a:lstStyle/>
          <a:p>
            <a:fld id="{3BBF8034-2884-4DD5-A632-35877C1B61B6}" type="slidenum">
              <a:rPr lang="it-IT" smtClean="0"/>
              <a:pPr/>
              <a:t>5</a:t>
            </a:fld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681995-B7FA-4B16-803D-B09AB136DB20}"/>
              </a:ext>
            </a:extLst>
          </p:cNvPr>
          <p:cNvGrpSpPr/>
          <p:nvPr/>
        </p:nvGrpSpPr>
        <p:grpSpPr>
          <a:xfrm>
            <a:off x="246447" y="135587"/>
            <a:ext cx="1990795" cy="2178493"/>
            <a:chOff x="3108710" y="3837137"/>
            <a:chExt cx="1990795" cy="2178493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t="50968" r="64531" b="17267"/>
            <a:stretch/>
          </p:blipFill>
          <p:spPr>
            <a:xfrm>
              <a:off x="3108710" y="3837137"/>
              <a:ext cx="1990795" cy="2178493"/>
            </a:xfrm>
            <a:prstGeom prst="rect">
              <a:avLst/>
            </a:prstGeom>
          </p:spPr>
        </p:pic>
        <p:grpSp>
          <p:nvGrpSpPr>
            <p:cNvPr id="28674" name="Group 28673">
              <a:extLst>
                <a:ext uri="{FF2B5EF4-FFF2-40B4-BE49-F238E27FC236}">
                  <a16:creationId xmlns:a16="http://schemas.microsoft.com/office/drawing/2014/main" id="{D11CAAF8-63B3-4C24-96AB-43F8BB9420D6}"/>
                </a:ext>
              </a:extLst>
            </p:cNvPr>
            <p:cNvGrpSpPr/>
            <p:nvPr/>
          </p:nvGrpSpPr>
          <p:grpSpPr>
            <a:xfrm>
              <a:off x="3227552" y="3899520"/>
              <a:ext cx="1845734" cy="1989667"/>
              <a:chOff x="1985432" y="3225799"/>
              <a:chExt cx="1845734" cy="19896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4C816D1-4FB8-40E3-AE90-A65820446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2BFAB3-6641-4253-BB5A-8DC3E620C4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847D8FD-9619-4CB5-A5B6-CBBE1552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355B8C7-16D2-442D-8295-281FE5EC4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E78CB1-CC6A-4ACF-AB72-896D37787F5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4D6472F-DE1B-4324-8266-716116952457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1FDE5CA-96DA-4792-961D-1F1891BF8E34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77" name="Freeform: Shape 28676">
              <a:extLst>
                <a:ext uri="{FF2B5EF4-FFF2-40B4-BE49-F238E27FC236}">
                  <a16:creationId xmlns:a16="http://schemas.microsoft.com/office/drawing/2014/main" id="{0D8F2FA2-8325-4D67-B3FA-3ABED453D625}"/>
                </a:ext>
              </a:extLst>
            </p:cNvPr>
            <p:cNvSpPr/>
            <p:nvPr/>
          </p:nvSpPr>
          <p:spPr>
            <a:xfrm>
              <a:off x="3338511" y="4132973"/>
              <a:ext cx="1310640" cy="1102360"/>
            </a:xfrm>
            <a:custGeom>
              <a:avLst/>
              <a:gdLst>
                <a:gd name="connsiteX0" fmla="*/ 0 w 1330960"/>
                <a:gd name="connsiteY0" fmla="*/ 0 h 1102360"/>
                <a:gd name="connsiteX1" fmla="*/ 1066800 w 1330960"/>
                <a:gd name="connsiteY1" fmla="*/ 0 h 1102360"/>
                <a:gd name="connsiteX2" fmla="*/ 1330960 w 1330960"/>
                <a:gd name="connsiteY2" fmla="*/ 726440 h 1102360"/>
                <a:gd name="connsiteX3" fmla="*/ 1209040 w 1330960"/>
                <a:gd name="connsiteY3" fmla="*/ 1102360 h 1102360"/>
                <a:gd name="connsiteX4" fmla="*/ 228600 w 1330960"/>
                <a:gd name="connsiteY4" fmla="*/ 1016000 h 1102360"/>
                <a:gd name="connsiteX5" fmla="*/ 0 w 1330960"/>
                <a:gd name="connsiteY5" fmla="*/ 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60" h="1102360">
                  <a:moveTo>
                    <a:pt x="0" y="0"/>
                  </a:moveTo>
                  <a:lnTo>
                    <a:pt x="1066800" y="0"/>
                  </a:lnTo>
                  <a:lnTo>
                    <a:pt x="1330960" y="726440"/>
                  </a:lnTo>
                  <a:lnTo>
                    <a:pt x="1209040" y="1102360"/>
                  </a:lnTo>
                  <a:lnTo>
                    <a:pt x="228600" y="10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0D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85" name="Picture 28684">
              <a:extLst>
                <a:ext uri="{FF2B5EF4-FFF2-40B4-BE49-F238E27FC236}">
                  <a16:creationId xmlns:a16="http://schemas.microsoft.com/office/drawing/2014/main" id="{C9EFB9D1-4C2B-4A6B-AE5C-E9CE1883D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281" y="4045282"/>
              <a:ext cx="411027" cy="411027"/>
            </a:xfrm>
            <a:prstGeom prst="rect">
              <a:avLst/>
            </a:prstGeom>
          </p:spPr>
        </p:pic>
        <p:sp>
          <p:nvSpPr>
            <p:cNvPr id="28696" name="TextBox 28695">
              <a:extLst>
                <a:ext uri="{FF2B5EF4-FFF2-40B4-BE49-F238E27FC236}">
                  <a16:creationId xmlns:a16="http://schemas.microsoft.com/office/drawing/2014/main" id="{CCB87A11-E72F-4AFB-8D4D-A433017886D0}"/>
                </a:ext>
              </a:extLst>
            </p:cNvPr>
            <p:cNvSpPr txBox="1"/>
            <p:nvPr/>
          </p:nvSpPr>
          <p:spPr>
            <a:xfrm>
              <a:off x="3245020" y="3927607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50D64-E6A3-46C3-A12E-FC1A0585B7A9}"/>
                </a:ext>
              </a:extLst>
            </p:cNvPr>
            <p:cNvSpPr txBox="1"/>
            <p:nvPr/>
          </p:nvSpPr>
          <p:spPr>
            <a:xfrm>
              <a:off x="3371896" y="4693014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DOMAIN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UNDERSTANDING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0A460E-3E95-4337-89A3-3812C5930C0D}"/>
              </a:ext>
            </a:extLst>
          </p:cNvPr>
          <p:cNvSpPr txBox="1"/>
          <p:nvPr/>
        </p:nvSpPr>
        <p:spPr>
          <a:xfrm>
            <a:off x="2406395" y="3653778"/>
            <a:ext cx="2258849" cy="35277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/>
            <a:r>
              <a:rPr lang="it-IT" b="1" i="1" dirty="0">
                <a:solidFill>
                  <a:srgbClr val="003478"/>
                </a:solidFill>
              </a:rPr>
              <a:t>USERS:</a:t>
            </a:r>
            <a:endParaRPr lang="en-US" b="1" i="1" dirty="0">
              <a:solidFill>
                <a:srgbClr val="003478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37204D-43CE-4258-96D4-9B12E44B3325}"/>
              </a:ext>
            </a:extLst>
          </p:cNvPr>
          <p:cNvGrpSpPr/>
          <p:nvPr/>
        </p:nvGrpSpPr>
        <p:grpSpPr>
          <a:xfrm>
            <a:off x="3054400" y="4092236"/>
            <a:ext cx="884184" cy="841299"/>
            <a:chOff x="1012141" y="3976502"/>
            <a:chExt cx="884184" cy="841299"/>
          </a:xfrm>
        </p:grpSpPr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312A30A4-F422-4470-A67B-D2987AB26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141" y="3976502"/>
              <a:ext cx="884184" cy="841299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009CDE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8" name="Picture 17" descr="A close up of an object&#10;&#10;Description generated with high confidence">
              <a:extLst>
                <a:ext uri="{FF2B5EF4-FFF2-40B4-BE49-F238E27FC236}">
                  <a16:creationId xmlns:a16="http://schemas.microsoft.com/office/drawing/2014/main" id="{032F56F3-D988-4362-B9AC-842540EC5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589" y="4100067"/>
              <a:ext cx="553408" cy="5534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F806FE-12EB-4655-8524-E6880CEE8665}"/>
              </a:ext>
            </a:extLst>
          </p:cNvPr>
          <p:cNvGrpSpPr/>
          <p:nvPr/>
        </p:nvGrpSpPr>
        <p:grpSpPr>
          <a:xfrm>
            <a:off x="3054400" y="5106598"/>
            <a:ext cx="884184" cy="841299"/>
            <a:chOff x="982135" y="5166426"/>
            <a:chExt cx="884184" cy="841299"/>
          </a:xfrm>
        </p:grpSpPr>
        <p:sp>
          <p:nvSpPr>
            <p:cNvPr id="89" name="Oval 20">
              <a:extLst>
                <a:ext uri="{FF2B5EF4-FFF2-40B4-BE49-F238E27FC236}">
                  <a16:creationId xmlns:a16="http://schemas.microsoft.com/office/drawing/2014/main" id="{2E4BD8C8-7A52-4ED4-ACDB-2448A15F3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135" y="5166426"/>
              <a:ext cx="884184" cy="841299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009CDE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ABC48B4-0B72-4A0B-83AB-E6CF60235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276" y="5293196"/>
              <a:ext cx="551901" cy="551901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96D935-A208-467A-A094-32C7E0A536BE}"/>
              </a:ext>
            </a:extLst>
          </p:cNvPr>
          <p:cNvSpPr txBox="1"/>
          <p:nvPr/>
        </p:nvSpPr>
        <p:spPr>
          <a:xfrm>
            <a:off x="4166929" y="4278598"/>
            <a:ext cx="4935340" cy="67143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it-IT" b="1" i="1" dirty="0" err="1">
                <a:solidFill>
                  <a:srgbClr val="00B050"/>
                </a:solidFill>
              </a:rPr>
              <a:t>Subscriber</a:t>
            </a:r>
            <a:r>
              <a:rPr lang="it-IT" b="1" dirty="0">
                <a:solidFill>
                  <a:srgbClr val="00B050"/>
                </a:solidFill>
              </a:rPr>
              <a:t>: </a:t>
            </a:r>
            <a:r>
              <a:rPr lang="it-IT" b="1" dirty="0" err="1">
                <a:solidFill>
                  <a:srgbClr val="003478"/>
                </a:solidFill>
              </a:rPr>
              <a:t>Frequent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user</a:t>
            </a:r>
            <a:r>
              <a:rPr lang="it-IT" b="1" dirty="0">
                <a:solidFill>
                  <a:srgbClr val="003478"/>
                </a:solidFill>
              </a:rPr>
              <a:t> with a </a:t>
            </a:r>
            <a:r>
              <a:rPr lang="it-IT" b="1" dirty="0" err="1">
                <a:solidFill>
                  <a:srgbClr val="003478"/>
                </a:solidFill>
              </a:rPr>
              <a:t>subscription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plan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endParaRPr lang="en-US" b="1" dirty="0">
              <a:solidFill>
                <a:srgbClr val="003478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3F7803-264D-4872-995C-C55B68C6F0A7}"/>
              </a:ext>
            </a:extLst>
          </p:cNvPr>
          <p:cNvSpPr txBox="1"/>
          <p:nvPr/>
        </p:nvSpPr>
        <p:spPr>
          <a:xfrm>
            <a:off x="4196935" y="5314557"/>
            <a:ext cx="5106505" cy="69518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it-IT" b="1" i="1" dirty="0" err="1">
                <a:solidFill>
                  <a:srgbClr val="FF0000"/>
                </a:solidFill>
              </a:rPr>
              <a:t>Customer</a:t>
            </a:r>
            <a:r>
              <a:rPr lang="it-IT" b="1" dirty="0">
                <a:solidFill>
                  <a:srgbClr val="FF0000"/>
                </a:solidFill>
              </a:rPr>
              <a:t>: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Occasional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user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who</a:t>
            </a:r>
            <a:r>
              <a:rPr lang="it-IT" b="1" dirty="0">
                <a:solidFill>
                  <a:srgbClr val="003478"/>
                </a:solidFill>
              </a:rPr>
              <a:t> </a:t>
            </a:r>
            <a:r>
              <a:rPr lang="it-IT" b="1" dirty="0" err="1">
                <a:solidFill>
                  <a:srgbClr val="003478"/>
                </a:solidFill>
              </a:rPr>
              <a:t>buys</a:t>
            </a:r>
            <a:r>
              <a:rPr lang="it-IT" b="1" dirty="0">
                <a:solidFill>
                  <a:srgbClr val="003478"/>
                </a:solidFill>
              </a:rPr>
              <a:t> single </a:t>
            </a:r>
            <a:r>
              <a:rPr lang="it-IT" b="1" dirty="0" err="1">
                <a:solidFill>
                  <a:srgbClr val="003478"/>
                </a:solidFill>
              </a:rPr>
              <a:t>rides</a:t>
            </a:r>
            <a:endParaRPr lang="en-US" b="1" dirty="0">
              <a:solidFill>
                <a:srgbClr val="0034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/>
              <a:pPr/>
              <a:t>6</a:t>
            </a:fld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ADCA9-C9F9-4BF3-8247-C6EE134E85D6}"/>
              </a:ext>
            </a:extLst>
          </p:cNvPr>
          <p:cNvGrpSpPr/>
          <p:nvPr/>
        </p:nvGrpSpPr>
        <p:grpSpPr>
          <a:xfrm>
            <a:off x="-199726" y="136524"/>
            <a:ext cx="2514530" cy="2433427"/>
            <a:chOff x="2667000" y="1739239"/>
            <a:chExt cx="2514530" cy="2433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4882598-4D42-4A7B-A029-4BAFD49F1F4E}"/>
                </a:ext>
              </a:extLst>
            </p:cNvPr>
            <p:cNvGrpSpPr/>
            <p:nvPr/>
          </p:nvGrpSpPr>
          <p:grpSpPr>
            <a:xfrm>
              <a:off x="2667000" y="1739239"/>
              <a:ext cx="2514530" cy="2124221"/>
              <a:chOff x="2667000" y="1739239"/>
              <a:chExt cx="2514530" cy="2124221"/>
            </a:xfrm>
          </p:grpSpPr>
          <p:pic>
            <p:nvPicPr>
              <p:cNvPr id="7" name="Picture 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D76FB8E-2929-44D0-94F2-88189211B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55" b="89995" l="8354" r="93247">
                            <a14:foregroundMark x1="9055" y1="54877" x2="9605" y2="54877"/>
                            <a14:foregroundMark x1="10655" y1="46123" x2="18509" y2="29615"/>
                            <a14:foregroundMark x1="18509" y1="29615" x2="18509" y2="29615"/>
                            <a14:foregroundMark x1="27764" y1="55078" x2="30065" y2="63532"/>
                            <a14:foregroundMark x1="8804" y1="47774" x2="9055" y2="46173"/>
                            <a14:foregroundMark x1="8404" y1="53127" x2="8404" y2="53127"/>
                            <a14:foregroundMark x1="18309" y1="58529" x2="22311" y2="58679"/>
                            <a14:foregroundMark x1="72586" y1="64532" x2="79340" y2="58479"/>
                            <a14:foregroundMark x1="79340" y1="58479" x2="84142" y2="57229"/>
                            <a14:foregroundMark x1="77139" y1="43872" x2="80890" y2="32216"/>
                            <a14:foregroundMark x1="65933" y1="26913" x2="62831" y2="19260"/>
                            <a14:foregroundMark x1="38669" y1="24162" x2="40470" y2="16308"/>
                            <a14:foregroundMark x1="59330" y1="22211" x2="70735" y2="20660"/>
                            <a14:foregroundMark x1="72186" y1="40270" x2="75088" y2="48874"/>
                            <a14:foregroundMark x1="93247" y1="47324" x2="93147" y2="48524"/>
                            <a14:foregroundMark x1="49175" y1="73987" x2="53077" y2="80390"/>
                            <a14:foregroundMark x1="53077" y1="80390" x2="51176" y2="76088"/>
                            <a14:foregroundMark x1="49175" y1="77639" x2="49025" y2="76888"/>
                            <a14:foregroundMark x1="36398" y1="18666" x2="42521" y2="18359"/>
                            <a14:foregroundMark x1="25563" y1="19210" x2="28479" y2="19063"/>
                            <a14:foregroundMark x1="42521" y1="18359" x2="37380" y2="22544"/>
                            <a14:foregroundMark x1="73953" y1="56466" x2="71463" y2="63449"/>
                            <a14:foregroundMark x1="71463" y1="63449" x2="71463" y2="63449"/>
                            <a14:foregroundMark x1="53066" y1="76381" x2="53066" y2="77778"/>
                            <a14:foregroundMark x1="53734" y1="76321" x2="53066" y2="83546"/>
                            <a14:foregroundMark x1="53066" y1="83546" x2="47602" y2="78749"/>
                            <a14:foregroundMark x1="47602" y1="78749" x2="48391" y2="75896"/>
                            <a14:backgroundMark x1="26533" y1="23072" x2="31026" y2="23497"/>
                            <a14:backgroundMark x1="34791" y1="23012" x2="28294" y2="17547"/>
                            <a14:backgroundMark x1="28294" y1="17547" x2="35823" y2="19429"/>
                            <a14:backgroundMark x1="35823" y1="19429" x2="33819" y2="19915"/>
                            <a14:backgroundMark x1="36187" y1="22890" x2="36187" y2="24287"/>
                            <a14:backgroundMark x1="35762" y1="25137" x2="36612" y2="20765"/>
                            <a14:backgroundMark x1="35762" y1="22890" x2="38737" y2="27505"/>
                            <a14:backgroundMark x1="35337" y1="24833" x2="36491" y2="27383"/>
                            <a14:backgroundMark x1="36066" y1="24408" x2="36491" y2="273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78" r="63335" b="48648"/>
              <a:stretch/>
            </p:blipFill>
            <p:spPr>
              <a:xfrm>
                <a:off x="2667000" y="1739239"/>
                <a:ext cx="2514530" cy="2124221"/>
              </a:xfrm>
              <a:prstGeom prst="rect">
                <a:avLst/>
              </a:prstGeom>
            </p:spPr>
          </p:pic>
          <p:sp>
            <p:nvSpPr>
              <p:cNvPr id="28676" name="Freeform: Shape 28675">
                <a:extLst>
                  <a:ext uri="{FF2B5EF4-FFF2-40B4-BE49-F238E27FC236}">
                    <a16:creationId xmlns:a16="http://schemas.microsoft.com/office/drawing/2014/main" id="{39DE7C73-D663-4F7B-B747-EB68E7A93EC2}"/>
                  </a:ext>
                </a:extLst>
              </p:cNvPr>
              <p:cNvSpPr/>
              <p:nvPr/>
            </p:nvSpPr>
            <p:spPr>
              <a:xfrm>
                <a:off x="3414711" y="2100126"/>
                <a:ext cx="1257300" cy="1295400"/>
              </a:xfrm>
              <a:custGeom>
                <a:avLst/>
                <a:gdLst>
                  <a:gd name="connsiteX0" fmla="*/ 537633 w 1257300"/>
                  <a:gd name="connsiteY0" fmla="*/ 0 h 1295400"/>
                  <a:gd name="connsiteX1" fmla="*/ 165100 w 1257300"/>
                  <a:gd name="connsiteY1" fmla="*/ 516467 h 1295400"/>
                  <a:gd name="connsiteX2" fmla="*/ 88900 w 1257300"/>
                  <a:gd name="connsiteY2" fmla="*/ 609600 h 1295400"/>
                  <a:gd name="connsiteX3" fmla="*/ 63500 w 1257300"/>
                  <a:gd name="connsiteY3" fmla="*/ 668867 h 1295400"/>
                  <a:gd name="connsiteX4" fmla="*/ 0 w 1257300"/>
                  <a:gd name="connsiteY4" fmla="*/ 1295400 h 1295400"/>
                  <a:gd name="connsiteX5" fmla="*/ 1020233 w 1257300"/>
                  <a:gd name="connsiteY5" fmla="*/ 1295400 h 1295400"/>
                  <a:gd name="connsiteX6" fmla="*/ 1257300 w 1257300"/>
                  <a:gd name="connsiteY6" fmla="*/ 715434 h 1295400"/>
                  <a:gd name="connsiteX7" fmla="*/ 537633 w 1257300"/>
                  <a:gd name="connsiteY7" fmla="*/ 0 h 129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7300" h="1295400">
                    <a:moveTo>
                      <a:pt x="537633" y="0"/>
                    </a:moveTo>
                    <a:lnTo>
                      <a:pt x="165100" y="516467"/>
                    </a:lnTo>
                    <a:lnTo>
                      <a:pt x="88900" y="609600"/>
                    </a:lnTo>
                    <a:lnTo>
                      <a:pt x="63500" y="668867"/>
                    </a:lnTo>
                    <a:lnTo>
                      <a:pt x="0" y="1295400"/>
                    </a:lnTo>
                    <a:lnTo>
                      <a:pt x="1020233" y="1295400"/>
                    </a:lnTo>
                    <a:lnTo>
                      <a:pt x="1257300" y="715434"/>
                    </a:lnTo>
                    <a:lnTo>
                      <a:pt x="537633" y="0"/>
                    </a:lnTo>
                    <a:close/>
                  </a:path>
                </a:pathLst>
              </a:custGeom>
              <a:solidFill>
                <a:srgbClr val="34B2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EDC7D5-B958-4EBA-9359-CC91A8EE2EF0}"/>
                </a:ext>
              </a:extLst>
            </p:cNvPr>
            <p:cNvGrpSpPr/>
            <p:nvPr/>
          </p:nvGrpSpPr>
          <p:grpSpPr>
            <a:xfrm>
              <a:off x="3091281" y="2182999"/>
              <a:ext cx="1845734" cy="1989667"/>
              <a:chOff x="3091281" y="2182999"/>
              <a:chExt cx="1845734" cy="198966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5539047-C9AC-4C18-AB7D-8E57B49E9A09}"/>
                  </a:ext>
                </a:extLst>
              </p:cNvPr>
              <p:cNvGrpSpPr/>
              <p:nvPr/>
            </p:nvGrpSpPr>
            <p:grpSpPr>
              <a:xfrm rot="2688204">
                <a:off x="3091281" y="2182999"/>
                <a:ext cx="1845734" cy="1989667"/>
                <a:chOff x="1985432" y="3225799"/>
                <a:chExt cx="1845734" cy="198966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354879C-B9A8-4279-919D-4B2332DF4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87550" y="3225799"/>
                  <a:ext cx="1437218" cy="1"/>
                </a:xfrm>
                <a:prstGeom prst="line">
                  <a:avLst/>
                </a:pr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0EE86FB-25CE-45DD-AB2E-0B46BFC76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06700" y="4182533"/>
                  <a:ext cx="1024466" cy="1032933"/>
                </a:xfrm>
                <a:prstGeom prst="line">
                  <a:avLst/>
                </a:pr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2ED43D0-1A6A-47EE-8398-53C33F10E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5051" y="3699933"/>
                  <a:ext cx="120650" cy="152401"/>
                </a:xfrm>
                <a:prstGeom prst="line">
                  <a:avLst/>
                </a:pr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FA66A94-5AA6-4D66-A562-7AEB5A4A1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96" y="3689350"/>
                  <a:ext cx="168805" cy="10583"/>
                </a:xfrm>
                <a:prstGeom prst="line">
                  <a:avLst/>
                </a:pr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37BA18F-024C-4B1B-9C2F-3A5046913B41}"/>
                    </a:ext>
                  </a:extLst>
                </p:cNvPr>
                <p:cNvSpPr/>
                <p:nvPr/>
              </p:nvSpPr>
              <p:spPr>
                <a:xfrm>
                  <a:off x="1985432" y="3225799"/>
                  <a:ext cx="821265" cy="1989667"/>
                </a:xfrm>
                <a:custGeom>
                  <a:avLst/>
                  <a:gdLst>
                    <a:gd name="connsiteX0" fmla="*/ 0 w 819150"/>
                    <a:gd name="connsiteY0" fmla="*/ 0 h 1993900"/>
                    <a:gd name="connsiteX1" fmla="*/ 19050 w 819150"/>
                    <a:gd name="connsiteY1" fmla="*/ 311150 h 1993900"/>
                    <a:gd name="connsiteX2" fmla="*/ 82550 w 819150"/>
                    <a:gd name="connsiteY2" fmla="*/ 685800 h 1993900"/>
                    <a:gd name="connsiteX3" fmla="*/ 228600 w 819150"/>
                    <a:gd name="connsiteY3" fmla="*/ 1111250 h 1993900"/>
                    <a:gd name="connsiteX4" fmla="*/ 425450 w 819150"/>
                    <a:gd name="connsiteY4" fmla="*/ 1511300 h 1993900"/>
                    <a:gd name="connsiteX5" fmla="*/ 615950 w 819150"/>
                    <a:gd name="connsiteY5" fmla="*/ 1778000 h 1993900"/>
                    <a:gd name="connsiteX6" fmla="*/ 819150 w 819150"/>
                    <a:gd name="connsiteY6" fmla="*/ 199390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9150" h="1993900">
                      <a:moveTo>
                        <a:pt x="0" y="0"/>
                      </a:moveTo>
                      <a:cubicBezTo>
                        <a:pt x="2646" y="98425"/>
                        <a:pt x="5292" y="196850"/>
                        <a:pt x="19050" y="311150"/>
                      </a:cubicBezTo>
                      <a:cubicBezTo>
                        <a:pt x="32808" y="425450"/>
                        <a:pt x="47625" y="552450"/>
                        <a:pt x="82550" y="685800"/>
                      </a:cubicBezTo>
                      <a:cubicBezTo>
                        <a:pt x="117475" y="819150"/>
                        <a:pt x="171450" y="973667"/>
                        <a:pt x="228600" y="1111250"/>
                      </a:cubicBezTo>
                      <a:cubicBezTo>
                        <a:pt x="285750" y="1248833"/>
                        <a:pt x="360892" y="1400175"/>
                        <a:pt x="425450" y="1511300"/>
                      </a:cubicBezTo>
                      <a:cubicBezTo>
                        <a:pt x="490008" y="1622425"/>
                        <a:pt x="550333" y="1697567"/>
                        <a:pt x="615950" y="1778000"/>
                      </a:cubicBezTo>
                      <a:cubicBezTo>
                        <a:pt x="681567" y="1858433"/>
                        <a:pt x="795867" y="1969558"/>
                        <a:pt x="819150" y="1993900"/>
                      </a:cubicBezTo>
                    </a:path>
                  </a:pathLst>
                </a:cu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917C8B2-FCB3-40B8-ABA2-9167510F272E}"/>
                    </a:ext>
                  </a:extLst>
                </p:cNvPr>
                <p:cNvSpPr/>
                <p:nvPr/>
              </p:nvSpPr>
              <p:spPr>
                <a:xfrm>
                  <a:off x="3424768" y="3225800"/>
                  <a:ext cx="102128" cy="463550"/>
                </a:xfrm>
                <a:custGeom>
                  <a:avLst/>
                  <a:gdLst>
                    <a:gd name="connsiteX0" fmla="*/ 0 w 819150"/>
                    <a:gd name="connsiteY0" fmla="*/ 0 h 1993900"/>
                    <a:gd name="connsiteX1" fmla="*/ 19050 w 819150"/>
                    <a:gd name="connsiteY1" fmla="*/ 311150 h 1993900"/>
                    <a:gd name="connsiteX2" fmla="*/ 82550 w 819150"/>
                    <a:gd name="connsiteY2" fmla="*/ 685800 h 1993900"/>
                    <a:gd name="connsiteX3" fmla="*/ 228600 w 819150"/>
                    <a:gd name="connsiteY3" fmla="*/ 1111250 h 1993900"/>
                    <a:gd name="connsiteX4" fmla="*/ 425450 w 819150"/>
                    <a:gd name="connsiteY4" fmla="*/ 1511300 h 1993900"/>
                    <a:gd name="connsiteX5" fmla="*/ 615950 w 819150"/>
                    <a:gd name="connsiteY5" fmla="*/ 1778000 h 1993900"/>
                    <a:gd name="connsiteX6" fmla="*/ 819150 w 819150"/>
                    <a:gd name="connsiteY6" fmla="*/ 199390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9150" h="1993900">
                      <a:moveTo>
                        <a:pt x="0" y="0"/>
                      </a:moveTo>
                      <a:cubicBezTo>
                        <a:pt x="2646" y="98425"/>
                        <a:pt x="5292" y="196850"/>
                        <a:pt x="19050" y="311150"/>
                      </a:cubicBezTo>
                      <a:cubicBezTo>
                        <a:pt x="32808" y="425450"/>
                        <a:pt x="47625" y="552450"/>
                        <a:pt x="82550" y="685800"/>
                      </a:cubicBezTo>
                      <a:cubicBezTo>
                        <a:pt x="117475" y="819150"/>
                        <a:pt x="171450" y="973667"/>
                        <a:pt x="228600" y="1111250"/>
                      </a:cubicBezTo>
                      <a:cubicBezTo>
                        <a:pt x="285750" y="1248833"/>
                        <a:pt x="360892" y="1400175"/>
                        <a:pt x="425450" y="1511300"/>
                      </a:cubicBezTo>
                      <a:cubicBezTo>
                        <a:pt x="490008" y="1622425"/>
                        <a:pt x="550333" y="1697567"/>
                        <a:pt x="615950" y="1778000"/>
                      </a:cubicBezTo>
                      <a:cubicBezTo>
                        <a:pt x="681567" y="1858433"/>
                        <a:pt x="795867" y="1969558"/>
                        <a:pt x="819150" y="1993900"/>
                      </a:cubicBezTo>
                    </a:path>
                  </a:pathLst>
                </a:cu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827B9CA-0BB5-42F6-B1F4-12E3B28737B7}"/>
                    </a:ext>
                  </a:extLst>
                </p:cNvPr>
                <p:cNvSpPr/>
                <p:nvPr/>
              </p:nvSpPr>
              <p:spPr>
                <a:xfrm rot="20054777">
                  <a:off x="3662456" y="3813466"/>
                  <a:ext cx="84340" cy="407635"/>
                </a:xfrm>
                <a:custGeom>
                  <a:avLst/>
                  <a:gdLst>
                    <a:gd name="connsiteX0" fmla="*/ 0 w 819150"/>
                    <a:gd name="connsiteY0" fmla="*/ 0 h 1993900"/>
                    <a:gd name="connsiteX1" fmla="*/ 19050 w 819150"/>
                    <a:gd name="connsiteY1" fmla="*/ 311150 h 1993900"/>
                    <a:gd name="connsiteX2" fmla="*/ 82550 w 819150"/>
                    <a:gd name="connsiteY2" fmla="*/ 685800 h 1993900"/>
                    <a:gd name="connsiteX3" fmla="*/ 228600 w 819150"/>
                    <a:gd name="connsiteY3" fmla="*/ 1111250 h 1993900"/>
                    <a:gd name="connsiteX4" fmla="*/ 425450 w 819150"/>
                    <a:gd name="connsiteY4" fmla="*/ 1511300 h 1993900"/>
                    <a:gd name="connsiteX5" fmla="*/ 615950 w 819150"/>
                    <a:gd name="connsiteY5" fmla="*/ 1778000 h 1993900"/>
                    <a:gd name="connsiteX6" fmla="*/ 819150 w 819150"/>
                    <a:gd name="connsiteY6" fmla="*/ 199390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9150" h="1993900">
                      <a:moveTo>
                        <a:pt x="0" y="0"/>
                      </a:moveTo>
                      <a:cubicBezTo>
                        <a:pt x="2646" y="98425"/>
                        <a:pt x="5292" y="196850"/>
                        <a:pt x="19050" y="311150"/>
                      </a:cubicBezTo>
                      <a:cubicBezTo>
                        <a:pt x="32808" y="425450"/>
                        <a:pt x="47625" y="552450"/>
                        <a:pt x="82550" y="685800"/>
                      </a:cubicBezTo>
                      <a:cubicBezTo>
                        <a:pt x="117475" y="819150"/>
                        <a:pt x="171450" y="973667"/>
                        <a:pt x="228600" y="1111250"/>
                      </a:cubicBezTo>
                      <a:cubicBezTo>
                        <a:pt x="285750" y="1248833"/>
                        <a:pt x="360892" y="1400175"/>
                        <a:pt x="425450" y="1511300"/>
                      </a:cubicBezTo>
                      <a:cubicBezTo>
                        <a:pt x="490008" y="1622425"/>
                        <a:pt x="550333" y="1697567"/>
                        <a:pt x="615950" y="1778000"/>
                      </a:cubicBezTo>
                      <a:cubicBezTo>
                        <a:pt x="681567" y="1858433"/>
                        <a:pt x="795867" y="1969558"/>
                        <a:pt x="819150" y="1993900"/>
                      </a:cubicBezTo>
                    </a:path>
                  </a:pathLst>
                </a:custGeom>
                <a:ln w="41275"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687" name="Picture 286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F7379C3-36B8-4362-B5A1-4E6D80099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5785" y="3168851"/>
                <a:ext cx="503662" cy="503662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8DAFEB3-DE58-4B25-BB5C-77B4CC0EC701}"/>
                  </a:ext>
                </a:extLst>
              </p:cNvPr>
              <p:cNvSpPr txBox="1"/>
              <p:nvPr/>
            </p:nvSpPr>
            <p:spPr>
              <a:xfrm>
                <a:off x="3237881" y="3212856"/>
                <a:ext cx="790816" cy="65060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3200" b="1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718647-1413-4C7C-8843-41FE4BE124B8}"/>
                  </a:ext>
                </a:extLst>
              </p:cNvPr>
              <p:cNvSpPr txBox="1"/>
              <p:nvPr/>
            </p:nvSpPr>
            <p:spPr>
              <a:xfrm>
                <a:off x="3317339" y="2551664"/>
                <a:ext cx="1566260" cy="57161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BUSINESS</a:t>
                </a:r>
              </a:p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QUESTIONS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473D27-7674-4757-A07D-4D0766E123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44" y="2566366"/>
            <a:ext cx="1736884" cy="1736884"/>
          </a:xfrm>
          <a:prstGeom prst="rect">
            <a:avLst/>
          </a:prstGeom>
          <a:ln w="88900" cap="rnd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F420C-6BB6-4A9E-9032-44345C19C830}"/>
              </a:ext>
            </a:extLst>
          </p:cNvPr>
          <p:cNvGrpSpPr/>
          <p:nvPr/>
        </p:nvGrpSpPr>
        <p:grpSpPr>
          <a:xfrm>
            <a:off x="4632963" y="2516478"/>
            <a:ext cx="7152637" cy="3928593"/>
            <a:chOff x="4632963" y="2516478"/>
            <a:chExt cx="7152637" cy="392859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652A87-DAEF-4299-9F38-C4F2ED4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107" y="2516478"/>
              <a:ext cx="0" cy="3027120"/>
            </a:xfrm>
            <a:prstGeom prst="line">
              <a:avLst/>
            </a:prstGeom>
            <a:ln w="88900" cap="rnd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1CDFDB-B96A-4568-8A84-6C70D24D78F9}"/>
                </a:ext>
              </a:extLst>
            </p:cNvPr>
            <p:cNvSpPr/>
            <p:nvPr/>
          </p:nvSpPr>
          <p:spPr>
            <a:xfrm>
              <a:off x="5689600" y="5672460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spcAft>
                  <a:spcPts val="0"/>
                </a:spcAft>
              </a:pPr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IS OUR BUSINESS STILL GROWING?</a:t>
              </a:r>
            </a:p>
            <a:p>
              <a:pPr lvl="0">
                <a:spcAft>
                  <a:spcPts val="0"/>
                </a:spcAft>
              </a:pPr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ARE THERE NEW OPPORTUNITIES THAT WE COULD CATCH?</a:t>
              </a:r>
            </a:p>
          </p:txBody>
        </p:sp>
        <p:sp>
          <p:nvSpPr>
            <p:cNvPr id="88" name="Oval 20">
              <a:extLst>
                <a:ext uri="{FF2B5EF4-FFF2-40B4-BE49-F238E27FC236}">
                  <a16:creationId xmlns:a16="http://schemas.microsoft.com/office/drawing/2014/main" id="{54DEFAD8-DFFD-430D-9A98-D0776CBE7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963" y="5495203"/>
              <a:ext cx="998287" cy="949868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889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Picture 22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E6EB813A-6531-457A-A725-3A3CF95DB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437" y="5678484"/>
              <a:ext cx="541805" cy="5418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4E20C6-DA04-43E6-814D-6A64EE2D0E30}"/>
              </a:ext>
            </a:extLst>
          </p:cNvPr>
          <p:cNvGrpSpPr/>
          <p:nvPr/>
        </p:nvGrpSpPr>
        <p:grpSpPr>
          <a:xfrm>
            <a:off x="5218062" y="3224322"/>
            <a:ext cx="6830033" cy="1633759"/>
            <a:chOff x="5218062" y="3224322"/>
            <a:chExt cx="6830033" cy="1633759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9CDFDE-D520-4D46-9A45-C2BE7170C18F}"/>
                </a:ext>
              </a:extLst>
            </p:cNvPr>
            <p:cNvCxnSpPr>
              <a:cxnSpLocks/>
            </p:cNvCxnSpPr>
            <p:nvPr/>
          </p:nvCxnSpPr>
          <p:spPr>
            <a:xfrm>
              <a:off x="5218062" y="4388934"/>
              <a:ext cx="3027120" cy="0"/>
            </a:xfrm>
            <a:prstGeom prst="line">
              <a:avLst/>
            </a:prstGeom>
            <a:ln w="88900" cap="sq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20">
              <a:extLst>
                <a:ext uri="{FF2B5EF4-FFF2-40B4-BE49-F238E27FC236}">
                  <a16:creationId xmlns:a16="http://schemas.microsoft.com/office/drawing/2014/main" id="{AB329713-8FA8-488C-9012-2E1E4338AF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508" y="3908213"/>
              <a:ext cx="998287" cy="949868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889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8683" name="Rectangle 28682">
              <a:extLst>
                <a:ext uri="{FF2B5EF4-FFF2-40B4-BE49-F238E27FC236}">
                  <a16:creationId xmlns:a16="http://schemas.microsoft.com/office/drawing/2014/main" id="{C1E69465-068E-4A58-84EC-7B49F0F17A81}"/>
                </a:ext>
              </a:extLst>
            </p:cNvPr>
            <p:cNvSpPr/>
            <p:nvPr/>
          </p:nvSpPr>
          <p:spPr>
            <a:xfrm>
              <a:off x="8253508" y="3224322"/>
              <a:ext cx="37945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CAN WE PREDICT HOW MANY TRIPS WILL BE DONE IN A DAY IN DIFFERENT AREAS?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5192C0A-07A1-4414-8E35-FA7256EC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144" y="4030038"/>
              <a:ext cx="635013" cy="63501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709862-7953-4DE6-92FF-6D25B9DD7786}"/>
              </a:ext>
            </a:extLst>
          </p:cNvPr>
          <p:cNvGrpSpPr/>
          <p:nvPr/>
        </p:nvGrpSpPr>
        <p:grpSpPr>
          <a:xfrm>
            <a:off x="3202858" y="288156"/>
            <a:ext cx="4344356" cy="4014556"/>
            <a:chOff x="3202858" y="288156"/>
            <a:chExt cx="4344356" cy="401455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1FCEAE-CDB5-42FF-8426-CC169BF840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40087" y="2789152"/>
              <a:ext cx="3027120" cy="0"/>
            </a:xfrm>
            <a:prstGeom prst="line">
              <a:avLst/>
            </a:prstGeom>
            <a:ln w="88900" cap="sq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3FA10C-7050-4D4D-BA56-74FA72BF5960}"/>
                </a:ext>
              </a:extLst>
            </p:cNvPr>
            <p:cNvGrpSpPr/>
            <p:nvPr/>
          </p:nvGrpSpPr>
          <p:grpSpPr>
            <a:xfrm>
              <a:off x="3202858" y="288156"/>
              <a:ext cx="4344356" cy="949868"/>
              <a:chOff x="3202858" y="288156"/>
              <a:chExt cx="4344356" cy="949868"/>
            </a:xfrm>
          </p:grpSpPr>
          <p:sp>
            <p:nvSpPr>
              <p:cNvPr id="110" name="Oval 20">
                <a:extLst>
                  <a:ext uri="{FF2B5EF4-FFF2-40B4-BE49-F238E27FC236}">
                    <a16:creationId xmlns:a16="http://schemas.microsoft.com/office/drawing/2014/main" id="{96FDA662-8FFA-42D7-A77F-4E4AB601AC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8927" y="288156"/>
                <a:ext cx="998287" cy="949868"/>
              </a:xfrm>
              <a:custGeom>
                <a:avLst/>
                <a:gdLst>
                  <a:gd name="connsiteX0" fmla="*/ 0 w 3314251"/>
                  <a:gd name="connsiteY0" fmla="*/ 1564410 h 3128820"/>
                  <a:gd name="connsiteX1" fmla="*/ 1657126 w 3314251"/>
                  <a:gd name="connsiteY1" fmla="*/ 0 h 3128820"/>
                  <a:gd name="connsiteX2" fmla="*/ 3314252 w 3314251"/>
                  <a:gd name="connsiteY2" fmla="*/ 1564410 h 3128820"/>
                  <a:gd name="connsiteX3" fmla="*/ 1657126 w 3314251"/>
                  <a:gd name="connsiteY3" fmla="*/ 3128820 h 3128820"/>
                  <a:gd name="connsiteX4" fmla="*/ 0 w 3314251"/>
                  <a:gd name="connsiteY4" fmla="*/ 1564410 h 3128820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5821 h 3130231"/>
                  <a:gd name="connsiteX1" fmla="*/ 1657126 w 3314252"/>
                  <a:gd name="connsiteY1" fmla="*/ 1411 h 3130231"/>
                  <a:gd name="connsiteX2" fmla="*/ 3314252 w 3314252"/>
                  <a:gd name="connsiteY2" fmla="*/ 1565821 h 3130231"/>
                  <a:gd name="connsiteX3" fmla="*/ 1657126 w 3314252"/>
                  <a:gd name="connsiteY3" fmla="*/ 3130231 h 3130231"/>
                  <a:gd name="connsiteX4" fmla="*/ 0 w 3314252"/>
                  <a:gd name="connsiteY4" fmla="*/ 1565821 h 3130231"/>
                  <a:gd name="connsiteX0" fmla="*/ 0 w 3314252"/>
                  <a:gd name="connsiteY0" fmla="*/ 1567937 h 3132347"/>
                  <a:gd name="connsiteX1" fmla="*/ 1657126 w 3314252"/>
                  <a:gd name="connsiteY1" fmla="*/ 3527 h 3132347"/>
                  <a:gd name="connsiteX2" fmla="*/ 3314252 w 3314252"/>
                  <a:gd name="connsiteY2" fmla="*/ 1567937 h 3132347"/>
                  <a:gd name="connsiteX3" fmla="*/ 1657126 w 3314252"/>
                  <a:gd name="connsiteY3" fmla="*/ 3132347 h 3132347"/>
                  <a:gd name="connsiteX4" fmla="*/ 0 w 3314252"/>
                  <a:gd name="connsiteY4" fmla="*/ 1567937 h 3132347"/>
                  <a:gd name="connsiteX0" fmla="*/ 0 w 3314252"/>
                  <a:gd name="connsiteY0" fmla="*/ 1564505 h 3128915"/>
                  <a:gd name="connsiteX1" fmla="*/ 1657126 w 3314252"/>
                  <a:gd name="connsiteY1" fmla="*/ 95 h 3128915"/>
                  <a:gd name="connsiteX2" fmla="*/ 3314252 w 3314252"/>
                  <a:gd name="connsiteY2" fmla="*/ 1564505 h 3128915"/>
                  <a:gd name="connsiteX3" fmla="*/ 1657126 w 3314252"/>
                  <a:gd name="connsiteY3" fmla="*/ 3128915 h 3128915"/>
                  <a:gd name="connsiteX4" fmla="*/ 0 w 3314252"/>
                  <a:gd name="connsiteY4" fmla="*/ 1564505 h 3128915"/>
                  <a:gd name="connsiteX0" fmla="*/ 0 w 3314252"/>
                  <a:gd name="connsiteY0" fmla="*/ 1565503 h 3129913"/>
                  <a:gd name="connsiteX1" fmla="*/ 1657126 w 3314252"/>
                  <a:gd name="connsiteY1" fmla="*/ 1093 h 3129913"/>
                  <a:gd name="connsiteX2" fmla="*/ 3314252 w 3314252"/>
                  <a:gd name="connsiteY2" fmla="*/ 1565503 h 3129913"/>
                  <a:gd name="connsiteX3" fmla="*/ 1657126 w 3314252"/>
                  <a:gd name="connsiteY3" fmla="*/ 3129913 h 3129913"/>
                  <a:gd name="connsiteX4" fmla="*/ 0 w 3314252"/>
                  <a:gd name="connsiteY4" fmla="*/ 1565503 h 3129913"/>
                  <a:gd name="connsiteX0" fmla="*/ 0 w 3314252"/>
                  <a:gd name="connsiteY0" fmla="*/ 1564410 h 3128820"/>
                  <a:gd name="connsiteX1" fmla="*/ 1657126 w 3314252"/>
                  <a:gd name="connsiteY1" fmla="*/ 0 h 3128820"/>
                  <a:gd name="connsiteX2" fmla="*/ 3314252 w 3314252"/>
                  <a:gd name="connsiteY2" fmla="*/ 1564410 h 3128820"/>
                  <a:gd name="connsiteX3" fmla="*/ 1657126 w 3314252"/>
                  <a:gd name="connsiteY3" fmla="*/ 3128820 h 3128820"/>
                  <a:gd name="connsiteX4" fmla="*/ 0 w 3314252"/>
                  <a:gd name="connsiteY4" fmla="*/ 1564410 h 3128820"/>
                  <a:gd name="connsiteX0" fmla="*/ 0 w 3314252"/>
                  <a:gd name="connsiteY0" fmla="*/ 1564433 h 3128843"/>
                  <a:gd name="connsiteX1" fmla="*/ 1657126 w 3314252"/>
                  <a:gd name="connsiteY1" fmla="*/ 23 h 3128843"/>
                  <a:gd name="connsiteX2" fmla="*/ 3314252 w 3314252"/>
                  <a:gd name="connsiteY2" fmla="*/ 1564433 h 3128843"/>
                  <a:gd name="connsiteX3" fmla="*/ 1657126 w 3314252"/>
                  <a:gd name="connsiteY3" fmla="*/ 3128843 h 3128843"/>
                  <a:gd name="connsiteX4" fmla="*/ 0 w 3314252"/>
                  <a:gd name="connsiteY4" fmla="*/ 1564433 h 3128843"/>
                  <a:gd name="connsiteX0" fmla="*/ 0 w 3314252"/>
                  <a:gd name="connsiteY0" fmla="*/ 1564433 h 3129053"/>
                  <a:gd name="connsiteX1" fmla="*/ 1657126 w 3314252"/>
                  <a:gd name="connsiteY1" fmla="*/ 23 h 3129053"/>
                  <a:gd name="connsiteX2" fmla="*/ 3314252 w 3314252"/>
                  <a:gd name="connsiteY2" fmla="*/ 1564433 h 3129053"/>
                  <a:gd name="connsiteX3" fmla="*/ 1657126 w 3314252"/>
                  <a:gd name="connsiteY3" fmla="*/ 3128843 h 3129053"/>
                  <a:gd name="connsiteX4" fmla="*/ 0 w 3314252"/>
                  <a:gd name="connsiteY4" fmla="*/ 1564433 h 3129053"/>
                  <a:gd name="connsiteX0" fmla="*/ 0 w 3314252"/>
                  <a:gd name="connsiteY0" fmla="*/ 1564433 h 3131880"/>
                  <a:gd name="connsiteX1" fmla="*/ 1657126 w 3314252"/>
                  <a:gd name="connsiteY1" fmla="*/ 23 h 3131880"/>
                  <a:gd name="connsiteX2" fmla="*/ 3314252 w 3314252"/>
                  <a:gd name="connsiteY2" fmla="*/ 1564433 h 3131880"/>
                  <a:gd name="connsiteX3" fmla="*/ 1657126 w 3314252"/>
                  <a:gd name="connsiteY3" fmla="*/ 3128843 h 3131880"/>
                  <a:gd name="connsiteX4" fmla="*/ 0 w 3314252"/>
                  <a:gd name="connsiteY4" fmla="*/ 1564433 h 3131880"/>
                  <a:gd name="connsiteX0" fmla="*/ 0 w 3314252"/>
                  <a:gd name="connsiteY0" fmla="*/ 1564433 h 3131423"/>
                  <a:gd name="connsiteX1" fmla="*/ 1657126 w 3314252"/>
                  <a:gd name="connsiteY1" fmla="*/ 23 h 3131423"/>
                  <a:gd name="connsiteX2" fmla="*/ 3314252 w 3314252"/>
                  <a:gd name="connsiteY2" fmla="*/ 1564433 h 3131423"/>
                  <a:gd name="connsiteX3" fmla="*/ 1657126 w 3314252"/>
                  <a:gd name="connsiteY3" fmla="*/ 3128843 h 3131423"/>
                  <a:gd name="connsiteX4" fmla="*/ 0 w 3314252"/>
                  <a:gd name="connsiteY4" fmla="*/ 1564433 h 313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252" h="3131423">
                    <a:moveTo>
                      <a:pt x="0" y="1564433"/>
                    </a:moveTo>
                    <a:cubicBezTo>
                      <a:pt x="0" y="700433"/>
                      <a:pt x="775256" y="19074"/>
                      <a:pt x="1657126" y="23"/>
                    </a:cubicBezTo>
                    <a:cubicBezTo>
                      <a:pt x="2639009" y="-4740"/>
                      <a:pt x="3314252" y="700433"/>
                      <a:pt x="3314252" y="1564433"/>
                    </a:cubicBezTo>
                    <a:cubicBezTo>
                      <a:pt x="3314252" y="2428433"/>
                      <a:pt x="2367543" y="3071694"/>
                      <a:pt x="1657126" y="3128843"/>
                    </a:cubicBezTo>
                    <a:cubicBezTo>
                      <a:pt x="665721" y="3181230"/>
                      <a:pt x="0" y="2428433"/>
                      <a:pt x="0" y="156443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889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8690" name="Rectangle 28689">
                <a:extLst>
                  <a:ext uri="{FF2B5EF4-FFF2-40B4-BE49-F238E27FC236}">
                    <a16:creationId xmlns:a16="http://schemas.microsoft.com/office/drawing/2014/main" id="{F9BA25BA-A126-4DA5-BC8F-BA0A40109A74}"/>
                  </a:ext>
                </a:extLst>
              </p:cNvPr>
              <p:cNvSpPr/>
              <p:nvPr/>
            </p:nvSpPr>
            <p:spPr>
              <a:xfrm>
                <a:off x="3202858" y="556634"/>
                <a:ext cx="33352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CAN WE SEGMENT OUR CUSTOMERS TO OFFER BETTER PROMOTIONS?</a:t>
                </a:r>
                <a:endParaRPr lang="en-US" sz="16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FA93A4C-140B-4D18-B69D-544A551C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1286" y="451418"/>
                <a:ext cx="609359" cy="60935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2DA6B2-CB60-44C3-8E59-97C0C2EC1BE3}"/>
              </a:ext>
            </a:extLst>
          </p:cNvPr>
          <p:cNvGrpSpPr/>
          <p:nvPr/>
        </p:nvGrpSpPr>
        <p:grpSpPr>
          <a:xfrm>
            <a:off x="594191" y="1981435"/>
            <a:ext cx="6368537" cy="1641774"/>
            <a:chOff x="594191" y="1981435"/>
            <a:chExt cx="6368537" cy="1641774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36C8D6A-63B6-4CF0-9787-3C0D7D85E41B}"/>
                </a:ext>
              </a:extLst>
            </p:cNvPr>
            <p:cNvCxnSpPr>
              <a:cxnSpLocks/>
            </p:cNvCxnSpPr>
            <p:nvPr/>
          </p:nvCxnSpPr>
          <p:spPr>
            <a:xfrm>
              <a:off x="3935608" y="2469751"/>
              <a:ext cx="3027120" cy="0"/>
            </a:xfrm>
            <a:prstGeom prst="line">
              <a:avLst/>
            </a:prstGeom>
            <a:ln w="88900" cap="sq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20">
              <a:extLst>
                <a:ext uri="{FF2B5EF4-FFF2-40B4-BE49-F238E27FC236}">
                  <a16:creationId xmlns:a16="http://schemas.microsoft.com/office/drawing/2014/main" id="{7C06B437-3CBD-4E32-A6C4-5AEC63525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060" y="1981435"/>
              <a:ext cx="998287" cy="949868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889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1" name="Picture 3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454EC68-111A-444A-AB9B-0EA838E5E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480" y="2164022"/>
              <a:ext cx="554898" cy="554898"/>
            </a:xfrm>
            <a:prstGeom prst="rect">
              <a:avLst/>
            </a:prstGeom>
          </p:spPr>
        </p:pic>
        <p:sp>
          <p:nvSpPr>
            <p:cNvPr id="28697" name="Rectangle 28696">
              <a:extLst>
                <a:ext uri="{FF2B5EF4-FFF2-40B4-BE49-F238E27FC236}">
                  <a16:creationId xmlns:a16="http://schemas.microsoft.com/office/drawing/2014/main" id="{AD49AD2C-449D-428D-AB1D-D4C532C52587}"/>
                </a:ext>
              </a:extLst>
            </p:cNvPr>
            <p:cNvSpPr/>
            <p:nvPr/>
          </p:nvSpPr>
          <p:spPr>
            <a:xfrm>
              <a:off x="594191" y="3038434"/>
              <a:ext cx="33324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en-US" sz="1600" b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HOW CAN WE FACE THE PROBLEM OF VANDALISM AND STOLEN BIKES?</a:t>
              </a:r>
            </a:p>
          </p:txBody>
        </p:sp>
      </p:grpSp>
      <p:sp>
        <p:nvSpPr>
          <p:cNvPr id="119" name="Titolo 1">
            <a:extLst>
              <a:ext uri="{FF2B5EF4-FFF2-40B4-BE49-F238E27FC236}">
                <a16:creationId xmlns:a16="http://schemas.microsoft.com/office/drawing/2014/main" id="{75D7512B-AE6C-44F5-9524-5E4BD6C03B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42942" y="283258"/>
            <a:ext cx="3405042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Business Questions</a:t>
            </a:r>
          </a:p>
        </p:txBody>
      </p:sp>
    </p:spTree>
    <p:extLst>
      <p:ext uri="{BB962C8B-B14F-4D97-AF65-F5344CB8AC3E}">
        <p14:creationId xmlns:p14="http://schemas.microsoft.com/office/powerpoint/2010/main" val="14015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F41CA5C-4D86-4309-9EC6-F62AF72730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200" y="273600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The </a:t>
            </a:r>
            <a:r>
              <a:rPr lang="it-IT" altLang="it-IT" sz="3000" b="1" dirty="0" err="1"/>
              <a:t>Datasets</a:t>
            </a:r>
            <a:endParaRPr lang="it-IT" altLang="it-IT" sz="3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25/09/2018</a:t>
            </a:r>
            <a:endParaRPr lang="it-IT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>
                <a:solidFill>
                  <a:schemeClr val="tx2">
                    <a:lumMod val="50000"/>
                  </a:schemeClr>
                </a:solidFill>
              </a:rPr>
              <a:pPr/>
              <a:t>7</a:t>
            </a:fld>
            <a:endParaRPr lang="it-IT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8E8C3-2BF1-4145-A40A-0F887C5DE3A9}"/>
              </a:ext>
            </a:extLst>
          </p:cNvPr>
          <p:cNvGrpSpPr/>
          <p:nvPr/>
        </p:nvGrpSpPr>
        <p:grpSpPr>
          <a:xfrm>
            <a:off x="280342" y="96542"/>
            <a:ext cx="2178928" cy="2037027"/>
            <a:chOff x="4057896" y="835601"/>
            <a:chExt cx="2178928" cy="2037027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77139" y1="43872" x2="80890" y2="32216"/>
                          <a14:foregroundMark x1="65933" y1="26913" x2="62831" y2="19260"/>
                          <a14:foregroundMark x1="38669" y1="24162" x2="40470" y2="16308"/>
                          <a14:foregroundMark x1="59330" y1="22211" x2="70735" y2="20660"/>
                          <a14:foregroundMark x1="72186" y1="40270" x2="75088" y2="48874"/>
                          <a14:foregroundMark x1="93247" y1="47324" x2="93147" y2="48524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5563" y1="19210" x2="42521" y2="18359"/>
                          <a14:foregroundMark x1="42521" y1="18359" x2="36868" y2="22961"/>
                          <a14:foregroundMark x1="36868" y1="22961" x2="35518" y2="26013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  <a14:backgroundMark x1="22222" y1="25319" x2="23012" y2="41955"/>
                          <a14:backgroundMark x1="23012" y1="41955" x2="29994" y2="37948"/>
                          <a14:backgroundMark x1="29994" y1="37948" x2="29994" y2="47116"/>
                          <a14:backgroundMark x1="29994" y1="47116" x2="40498" y2="52398"/>
                          <a14:backgroundMark x1="40498" y1="52398" x2="46812" y2="49059"/>
                          <a14:backgroundMark x1="46812" y1="49059" x2="48634" y2="40680"/>
                          <a14:backgroundMark x1="48634" y1="40680" x2="45173" y2="47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1" t="7246" r="49116" b="63051"/>
            <a:stretch/>
          </p:blipFill>
          <p:spPr>
            <a:xfrm>
              <a:off x="4057896" y="835601"/>
              <a:ext cx="2126223" cy="203702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2C4F1F-86FE-41B9-A525-404205397FFB}"/>
                </a:ext>
              </a:extLst>
            </p:cNvPr>
            <p:cNvGrpSpPr/>
            <p:nvPr/>
          </p:nvGrpSpPr>
          <p:grpSpPr>
            <a:xfrm rot="5400000">
              <a:off x="4225442" y="846007"/>
              <a:ext cx="1845734" cy="1989667"/>
              <a:chOff x="1985432" y="3225799"/>
              <a:chExt cx="1845734" cy="198966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6CA5A6D-3D59-4C4D-A56A-378EAF5E7B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758D74-BB7C-4413-AFDE-2C203C9E5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6700" y="4182533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ACC77B3-D555-463F-9559-C552B375D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51" y="3699933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C8A7406-FDCF-4AB3-AD11-A2157AC18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438C0B6-B07F-49C8-A6F4-5223C2DDD41A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E0CAB7-873B-45B5-A0C3-A353C72FE331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7AFD57C-47B7-4BF3-B4BD-D55B66B8EB25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678" name="Freeform: Shape 28677">
              <a:extLst>
                <a:ext uri="{FF2B5EF4-FFF2-40B4-BE49-F238E27FC236}">
                  <a16:creationId xmlns:a16="http://schemas.microsoft.com/office/drawing/2014/main" id="{0B80CC48-57C6-48F8-B697-92AB9193F478}"/>
                </a:ext>
              </a:extLst>
            </p:cNvPr>
            <p:cNvSpPr/>
            <p:nvPr/>
          </p:nvSpPr>
          <p:spPr>
            <a:xfrm>
              <a:off x="4684711" y="1069733"/>
              <a:ext cx="1224280" cy="1076960"/>
            </a:xfrm>
            <a:custGeom>
              <a:avLst/>
              <a:gdLst>
                <a:gd name="connsiteX0" fmla="*/ 0 w 1224280"/>
                <a:gd name="connsiteY0" fmla="*/ 406400 h 1076960"/>
                <a:gd name="connsiteX1" fmla="*/ 30480 w 1224280"/>
                <a:gd name="connsiteY1" fmla="*/ 1076960 h 1076960"/>
                <a:gd name="connsiteX2" fmla="*/ 1036320 w 1224280"/>
                <a:gd name="connsiteY2" fmla="*/ 1056640 h 1076960"/>
                <a:gd name="connsiteX3" fmla="*/ 1224280 w 1224280"/>
                <a:gd name="connsiteY3" fmla="*/ 665480 h 1076960"/>
                <a:gd name="connsiteX4" fmla="*/ 726440 w 1224280"/>
                <a:gd name="connsiteY4" fmla="*/ 0 h 1076960"/>
                <a:gd name="connsiteX5" fmla="*/ 264160 w 1224280"/>
                <a:gd name="connsiteY5" fmla="*/ 167640 h 1076960"/>
                <a:gd name="connsiteX6" fmla="*/ 0 w 1224280"/>
                <a:gd name="connsiteY6" fmla="*/ 406400 h 107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80" h="1076960">
                  <a:moveTo>
                    <a:pt x="0" y="406400"/>
                  </a:moveTo>
                  <a:lnTo>
                    <a:pt x="30480" y="1076960"/>
                  </a:lnTo>
                  <a:lnTo>
                    <a:pt x="1036320" y="1056640"/>
                  </a:lnTo>
                  <a:lnTo>
                    <a:pt x="1224280" y="665480"/>
                  </a:lnTo>
                  <a:lnTo>
                    <a:pt x="726440" y="0"/>
                  </a:lnTo>
                  <a:lnTo>
                    <a:pt x="264160" y="16764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6538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89" name="Picture 28688">
              <a:extLst>
                <a:ext uri="{FF2B5EF4-FFF2-40B4-BE49-F238E27FC236}">
                  <a16:creationId xmlns:a16="http://schemas.microsoft.com/office/drawing/2014/main" id="{A9CB7E6F-B4E2-45D1-83CF-3368C6F1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77" y="1659308"/>
              <a:ext cx="420064" cy="42006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B47607-3F74-402D-9EA1-ADF462CFD24F}"/>
                </a:ext>
              </a:extLst>
            </p:cNvPr>
            <p:cNvSpPr txBox="1"/>
            <p:nvPr/>
          </p:nvSpPr>
          <p:spPr>
            <a:xfrm>
              <a:off x="5446008" y="1003304"/>
              <a:ext cx="790816" cy="6506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75CE6D-3554-4D3E-848E-BC7F2621B876}"/>
                </a:ext>
              </a:extLst>
            </p:cNvPr>
            <p:cNvSpPr txBox="1"/>
            <p:nvPr/>
          </p:nvSpPr>
          <p:spPr>
            <a:xfrm>
              <a:off x="4241448" y="1427438"/>
              <a:ext cx="1566260" cy="5716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</a:t>
              </a:r>
            </a:p>
            <a:p>
              <a:pPr algn="ctr"/>
              <a:r>
                <a:rPr lang="it-IT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COLLECTION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0A75B-330A-45C5-A701-DA223C350A9B}"/>
              </a:ext>
            </a:extLst>
          </p:cNvPr>
          <p:cNvSpPr txBox="1"/>
          <p:nvPr/>
        </p:nvSpPr>
        <p:spPr>
          <a:xfrm>
            <a:off x="4861080" y="1624993"/>
            <a:ext cx="3141810" cy="304172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Ford </a:t>
            </a:r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GoBike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 Bike-Share Data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F7BAA2-C7C2-4F68-9292-1B78211E104A}"/>
              </a:ext>
            </a:extLst>
          </p:cNvPr>
          <p:cNvSpPr/>
          <p:nvPr/>
        </p:nvSpPr>
        <p:spPr>
          <a:xfrm>
            <a:off x="4861080" y="2814358"/>
            <a:ext cx="3650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Bay Area Bike-Share Data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B7D49F4D-FD2D-41C9-AAAB-21FB18E13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64" y="1253727"/>
            <a:ext cx="974909" cy="974909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high confidence">
            <a:extLst>
              <a:ext uri="{FF2B5EF4-FFF2-40B4-BE49-F238E27FC236}">
                <a16:creationId xmlns:a16="http://schemas.microsoft.com/office/drawing/2014/main" id="{E0D442CA-DB47-48A8-9622-9711CE2BFE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64" y="2480793"/>
            <a:ext cx="974909" cy="974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F7B285-8CE1-4CF3-89D6-FEBE05CD20D0}"/>
              </a:ext>
            </a:extLst>
          </p:cNvPr>
          <p:cNvSpPr txBox="1"/>
          <p:nvPr/>
        </p:nvSpPr>
        <p:spPr>
          <a:xfrm>
            <a:off x="4028318" y="1418821"/>
            <a:ext cx="490194" cy="53201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2000" b="1" dirty="0">
                <a:solidFill>
                  <a:srgbClr val="EE3840"/>
                </a:solidFill>
              </a:rPr>
              <a:t>1</a:t>
            </a:r>
            <a:endParaRPr lang="en-US" sz="2000" b="1" dirty="0">
              <a:solidFill>
                <a:srgbClr val="EE384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FDEBE2-2CA8-4AE2-B3C8-E6D0111CE5A7}"/>
              </a:ext>
            </a:extLst>
          </p:cNvPr>
          <p:cNvSpPr txBox="1"/>
          <p:nvPr/>
        </p:nvSpPr>
        <p:spPr>
          <a:xfrm>
            <a:off x="4019821" y="2637256"/>
            <a:ext cx="490194" cy="53201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2000" b="1" dirty="0">
                <a:solidFill>
                  <a:srgbClr val="EE3840"/>
                </a:solidFill>
              </a:rPr>
              <a:t>2</a:t>
            </a:r>
            <a:endParaRPr lang="en-US" sz="2000" b="1" dirty="0">
              <a:solidFill>
                <a:srgbClr val="EE384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12106-A7A3-42FB-ABE6-645EF8155820}"/>
              </a:ext>
            </a:extLst>
          </p:cNvPr>
          <p:cNvGrpSpPr/>
          <p:nvPr/>
        </p:nvGrpSpPr>
        <p:grpSpPr>
          <a:xfrm>
            <a:off x="-69419" y="3880137"/>
            <a:ext cx="12261419" cy="2129874"/>
            <a:chOff x="-69419" y="3880137"/>
            <a:chExt cx="12261419" cy="212987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AA18FD-53B7-45D6-8A56-BB08CAEDC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69419" y="3897418"/>
              <a:ext cx="12261419" cy="2112593"/>
              <a:chOff x="71120" y="3820454"/>
              <a:chExt cx="13088847" cy="2255156"/>
            </a:xfrm>
          </p:grpSpPr>
          <p:pic>
            <p:nvPicPr>
              <p:cNvPr id="19" name="Picture 18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41AF3AC9-3D7C-4FFD-BCC5-18E4449BF0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1" r="1190"/>
              <a:stretch/>
            </p:blipFill>
            <p:spPr>
              <a:xfrm>
                <a:off x="7505792" y="3820454"/>
                <a:ext cx="5654175" cy="2255156"/>
              </a:xfrm>
              <a:prstGeom prst="rect">
                <a:avLst/>
              </a:prstGeom>
            </p:spPr>
          </p:pic>
          <p:pic>
            <p:nvPicPr>
              <p:cNvPr id="16" name="Picture 15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D5B1B119-27C5-47BA-A7EA-9B858581C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" t="2211"/>
              <a:stretch/>
            </p:blipFill>
            <p:spPr>
              <a:xfrm>
                <a:off x="71120" y="3831619"/>
                <a:ext cx="7452772" cy="2236634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0C6E5B-198D-4348-B79D-A06138AF06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80137"/>
              <a:ext cx="12192000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622A17-2076-4290-A3E7-4E02C980941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001879"/>
              <a:ext cx="12192000" cy="0"/>
            </a:xfrm>
            <a:prstGeom prst="line">
              <a:avLst/>
            </a:prstGeom>
            <a:ln w="349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8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9ED312-FFCB-40A5-A112-F0EEBCF4D03C}"/>
              </a:ext>
            </a:extLst>
          </p:cNvPr>
          <p:cNvGrpSpPr/>
          <p:nvPr/>
        </p:nvGrpSpPr>
        <p:grpSpPr>
          <a:xfrm>
            <a:off x="-1" y="2350692"/>
            <a:ext cx="12192001" cy="4507300"/>
            <a:chOff x="-1" y="2350692"/>
            <a:chExt cx="12192001" cy="45073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6616BA-0492-4C0E-ADD6-32D2B9EAA598}"/>
                </a:ext>
              </a:extLst>
            </p:cNvPr>
            <p:cNvSpPr/>
            <p:nvPr/>
          </p:nvSpPr>
          <p:spPr>
            <a:xfrm>
              <a:off x="0" y="2357322"/>
              <a:ext cx="12192000" cy="4500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70595E-BBEE-4790-A923-3D8452E8B5DA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2350692"/>
              <a:ext cx="12192000" cy="0"/>
            </a:xfrm>
            <a:prstGeom prst="line">
              <a:avLst/>
            </a:prstGeom>
            <a:ln w="34925">
              <a:solidFill>
                <a:srgbClr val="75AAD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673" name="Titolo 1"/>
          <p:cNvSpPr>
            <a:spLocks noGrp="1"/>
          </p:cNvSpPr>
          <p:nvPr>
            <p:ph type="title"/>
          </p:nvPr>
        </p:nvSpPr>
        <p:spPr bwMode="auto">
          <a:xfrm>
            <a:off x="1981198" y="240017"/>
            <a:ext cx="8229600" cy="635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altLang="it-IT" sz="3000" b="1" dirty="0"/>
              <a:t>Data </a:t>
            </a:r>
            <a:r>
              <a:rPr lang="it-IT" altLang="it-IT" sz="3000" b="1" dirty="0" err="1"/>
              <a:t>Cleaning</a:t>
            </a:r>
            <a:endParaRPr lang="it-IT" altLang="it-IT" sz="3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/>
              <a:pPr/>
              <a:t>8</a:t>
            </a:fld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28D699-7B00-4C2E-9CDB-FB144FE62557}"/>
              </a:ext>
            </a:extLst>
          </p:cNvPr>
          <p:cNvGrpSpPr/>
          <p:nvPr/>
        </p:nvGrpSpPr>
        <p:grpSpPr>
          <a:xfrm>
            <a:off x="71913" y="3657"/>
            <a:ext cx="2345082" cy="2123411"/>
            <a:chOff x="5941398" y="697995"/>
            <a:chExt cx="2345082" cy="2123411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65933" y1="26913" x2="62831" y2="19260"/>
                          <a14:foregroundMark x1="59330" y1="22211" x2="70735" y2="20660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7847" y1="19096" x2="28260" y2="19075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  <a14:backgroundMark x1="45659" y1="7407" x2="48087" y2="26351"/>
                          <a14:backgroundMark x1="38312" y1="12872" x2="30662" y2="26897"/>
                          <a14:backgroundMark x1="43291" y1="15908" x2="36733" y2="26047"/>
                          <a14:backgroundMark x1="48391" y1="40194" x2="60170" y2="58834"/>
                          <a14:backgroundMark x1="57741" y1="39891" x2="52277" y2="54584"/>
                          <a14:backgroundMark x1="52277" y1="54584" x2="52338" y2="55070"/>
                          <a14:backgroundMark x1="43412" y1="17668" x2="33455" y2="17911"/>
                          <a14:backgroundMark x1="42380" y1="16940" x2="39101" y2="16090"/>
                          <a14:backgroundMark x1="37462" y1="23862" x2="35944" y2="26351"/>
                          <a14:backgroundMark x1="32665" y1="18336" x2="27687" y2="18154"/>
                          <a14:backgroundMark x1="27869" y1="19126" x2="25137" y2="19551"/>
                          <a14:backgroundMark x1="76138" y1="33151" x2="83910" y2="26230"/>
                          <a14:backgroundMark x1="79478" y1="28840" x2="73710" y2="42137"/>
                          <a14:backgroundMark x1="73710" y1="42137" x2="73710" y2="42259"/>
                          <a14:backgroundMark x1="81785" y1="33030" x2="82514" y2="47480"/>
                          <a14:backgroundMark x1="82514" y1="47480" x2="82392" y2="47784"/>
                          <a14:backgroundMark x1="78992" y1="31998" x2="79478" y2="45112"/>
                          <a14:backgroundMark x1="80935" y1="31087" x2="80753" y2="34305"/>
                          <a14:backgroundMark x1="71220" y1="35337" x2="72678" y2="43959"/>
                          <a14:backgroundMark x1="72678" y1="43959" x2="73285" y2="44930"/>
                          <a14:backgroundMark x1="79478" y1="43169" x2="75531" y2="43655"/>
                          <a14:backgroundMark x1="76624" y1="47480" x2="74681" y2="47480"/>
                          <a14:backgroundMark x1="77838" y1="47541" x2="71767" y2="47359"/>
                          <a14:backgroundMark x1="73831" y1="45780" x2="75106" y2="49484"/>
                          <a14:backgroundMark x1="92896" y1="47055" x2="93746" y2="48087"/>
                          <a14:backgroundMark x1="74378" y1="45294" x2="73953" y2="45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43" t="5779" r="18060" b="63797"/>
            <a:stretch/>
          </p:blipFill>
          <p:spPr>
            <a:xfrm>
              <a:off x="6037228" y="734991"/>
              <a:ext cx="2249252" cy="2086415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A2E297-6192-402C-8450-6FA4DC8349D2}"/>
                </a:ext>
              </a:extLst>
            </p:cNvPr>
            <p:cNvGrpSpPr/>
            <p:nvPr/>
          </p:nvGrpSpPr>
          <p:grpSpPr>
            <a:xfrm rot="8114202">
              <a:off x="5941398" y="697995"/>
              <a:ext cx="1849843" cy="1993742"/>
              <a:chOff x="1985432" y="3225799"/>
              <a:chExt cx="1849843" cy="199374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B81758B-ADA6-438E-8844-3A3463843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804688-05AB-4D96-892F-616497A5E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0809" y="4186608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ACBC662-2232-49F7-B23C-B7CCDEC655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8916" y="3703766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4A101DB-702B-4D8C-8ABB-3E2B544B3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649F96-61EE-4887-B693-0BD9431ADA0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566585-195E-4DCC-9361-B31D3E3923BC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29F8692-CE1A-4AD0-8460-65F57E155CDC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71B3A-B88E-47D9-84A4-F3E99A488B36}"/>
                </a:ext>
              </a:extLst>
            </p:cNvPr>
            <p:cNvGrpSpPr/>
            <p:nvPr/>
          </p:nvGrpSpPr>
          <p:grpSpPr>
            <a:xfrm>
              <a:off x="6124856" y="996567"/>
              <a:ext cx="1917922" cy="1114566"/>
              <a:chOff x="6124856" y="996567"/>
              <a:chExt cx="1917922" cy="1114566"/>
            </a:xfrm>
          </p:grpSpPr>
          <p:sp>
            <p:nvSpPr>
              <p:cNvPr id="28679" name="Freeform: Shape 28678">
                <a:extLst>
                  <a:ext uri="{FF2B5EF4-FFF2-40B4-BE49-F238E27FC236}">
                    <a16:creationId xmlns:a16="http://schemas.microsoft.com/office/drawing/2014/main" id="{AECF88E6-37BC-48DE-8623-1ABD6D5A15F5}"/>
                  </a:ext>
                </a:extLst>
              </p:cNvPr>
              <p:cNvSpPr/>
              <p:nvPr/>
            </p:nvSpPr>
            <p:spPr>
              <a:xfrm>
                <a:off x="6528751" y="1100213"/>
                <a:ext cx="1127760" cy="1010920"/>
              </a:xfrm>
              <a:custGeom>
                <a:avLst/>
                <a:gdLst>
                  <a:gd name="connsiteX0" fmla="*/ 0 w 1127760"/>
                  <a:gd name="connsiteY0" fmla="*/ 0 h 1010920"/>
                  <a:gd name="connsiteX1" fmla="*/ 10160 w 1127760"/>
                  <a:gd name="connsiteY1" fmla="*/ 1010920 h 1010920"/>
                  <a:gd name="connsiteX2" fmla="*/ 1127760 w 1127760"/>
                  <a:gd name="connsiteY2" fmla="*/ 1005840 h 1010920"/>
                  <a:gd name="connsiteX3" fmla="*/ 1127760 w 1127760"/>
                  <a:gd name="connsiteY3" fmla="*/ 284480 h 1010920"/>
                  <a:gd name="connsiteX4" fmla="*/ 670560 w 1127760"/>
                  <a:gd name="connsiteY4" fmla="*/ 45720 h 1010920"/>
                  <a:gd name="connsiteX5" fmla="*/ 0 w 1127760"/>
                  <a:gd name="connsiteY5" fmla="*/ 0 h 10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7760" h="1010920">
                    <a:moveTo>
                      <a:pt x="0" y="0"/>
                    </a:moveTo>
                    <a:lnTo>
                      <a:pt x="10160" y="1010920"/>
                    </a:lnTo>
                    <a:lnTo>
                      <a:pt x="1127760" y="1005840"/>
                    </a:lnTo>
                    <a:lnTo>
                      <a:pt x="1127760" y="284480"/>
                    </a:lnTo>
                    <a:lnTo>
                      <a:pt x="670560" y="45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103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691" name="Picture 28690">
                <a:extLst>
                  <a:ext uri="{FF2B5EF4-FFF2-40B4-BE49-F238E27FC236}">
                    <a16:creationId xmlns:a16="http://schemas.microsoft.com/office/drawing/2014/main" id="{BEB3DC8F-F1AA-4F95-9EF2-CBCCA16D9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178" y="1663461"/>
                <a:ext cx="415911" cy="415911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772673A-465D-415F-8EFD-222FC4DB5631}"/>
                  </a:ext>
                </a:extLst>
              </p:cNvPr>
              <p:cNvSpPr txBox="1"/>
              <p:nvPr/>
            </p:nvSpPr>
            <p:spPr>
              <a:xfrm>
                <a:off x="6124856" y="996567"/>
                <a:ext cx="790816" cy="65060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3200" b="1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2EFB7F-4E3F-4136-B3D1-DD987939218E}"/>
                  </a:ext>
                </a:extLst>
              </p:cNvPr>
              <p:cNvSpPr txBox="1"/>
              <p:nvPr/>
            </p:nvSpPr>
            <p:spPr>
              <a:xfrm>
                <a:off x="6476518" y="1359428"/>
                <a:ext cx="1566260" cy="57161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 lnSpcReduction="10000"/>
              </a:bodyPr>
              <a:lstStyle/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</a:t>
                </a:r>
              </a:p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CLEANING &amp;</a:t>
                </a:r>
              </a:p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EXPLORATION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96A49C-6E6B-45A0-ABBD-AD1BF2D7ECAB}"/>
              </a:ext>
            </a:extLst>
          </p:cNvPr>
          <p:cNvGrpSpPr/>
          <p:nvPr/>
        </p:nvGrpSpPr>
        <p:grpSpPr>
          <a:xfrm>
            <a:off x="2476944" y="946203"/>
            <a:ext cx="6918201" cy="1672037"/>
            <a:chOff x="1861983" y="873483"/>
            <a:chExt cx="6918201" cy="1672037"/>
          </a:xfrm>
        </p:grpSpPr>
        <p:pic>
          <p:nvPicPr>
            <p:cNvPr id="9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C2E22D7-103F-4A76-B669-40369EF5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583" y1="42063" x2="45583" y2="42063"/>
                          <a14:foregroundMark x1="51167" y1="45714" x2="51167" y2="45714"/>
                          <a14:foregroundMark x1="54917" y1="47778" x2="54917" y2="47778"/>
                          <a14:foregroundMark x1="64667" y1="47143" x2="64667" y2="47143"/>
                          <a14:foregroundMark x1="69667" y1="48730" x2="69667" y2="48730"/>
                          <a14:foregroundMark x1="69500" y1="42698" x2="69500" y2="42698"/>
                          <a14:foregroundMark x1="75583" y1="47619" x2="75583" y2="47619"/>
                          <a14:foregroundMark x1="77000" y1="42381" x2="77000" y2="42381"/>
                          <a14:foregroundMark x1="74167" y1="43333" x2="74167" y2="43333"/>
                          <a14:foregroundMark x1="75833" y1="43175" x2="51750" y2="40476"/>
                          <a14:foregroundMark x1="51750" y1="40476" x2="45250" y2="46508"/>
                          <a14:foregroundMark x1="45250" y1="46508" x2="50333" y2="57619"/>
                          <a14:foregroundMark x1="50333" y1="57619" x2="58250" y2="59524"/>
                          <a14:foregroundMark x1="58250" y1="59524" x2="73167" y2="56984"/>
                          <a14:foregroundMark x1="73167" y1="56984" x2="72750" y2="45238"/>
                          <a14:foregroundMark x1="64167" y1="52540" x2="64167" y2="52540"/>
                          <a14:foregroundMark x1="64833" y1="52222" x2="63083" y2="53175"/>
                          <a14:foregroundMark x1="74917" y1="45397" x2="75250" y2="43333"/>
                          <a14:foregroundMark x1="77583" y1="45873" x2="75083" y2="38889"/>
                          <a14:foregroundMark x1="76583" y1="40635" x2="78250" y2="43333"/>
                          <a14:foregroundMark x1="48833" y1="41587" x2="45917" y2="54127"/>
                          <a14:foregroundMark x1="45917" y1="54127" x2="43167" y2="53651"/>
                          <a14:foregroundMark x1="44917" y1="51270" x2="48000" y2="41905"/>
                          <a14:foregroundMark x1="43167" y1="43175" x2="48333" y2="40635"/>
                          <a14:foregroundMark x1="45333" y1="41111" x2="42417" y2="41587"/>
                          <a14:foregroundMark x1="43833" y1="41111" x2="46833" y2="40635"/>
                          <a14:foregroundMark x1="43167" y1="53016" x2="48750" y2="55873"/>
                          <a14:foregroundMark x1="48833" y1="56984" x2="43333" y2="57143"/>
                          <a14:foregroundMark x1="48750" y1="57143" x2="43667" y2="58571"/>
                          <a14:foregroundMark x1="72167" y1="57302" x2="77000" y2="48413"/>
                          <a14:foregroundMark x1="73667" y1="59206" x2="78000" y2="57778"/>
                          <a14:foregroundMark x1="72417" y1="59683" x2="75833" y2="60000"/>
                          <a14:foregroundMark x1="77833" y1="50317" x2="77583" y2="55714"/>
                          <a14:foregroundMark x1="77583" y1="48254" x2="78167" y2="53968"/>
                          <a14:foregroundMark x1="64583" y1="41587" x2="71333" y2="40952"/>
                          <a14:foregroundMark x1="65250" y1="41270" x2="66833" y2="40635"/>
                          <a14:foregroundMark x1="66083" y1="41746" x2="66083" y2="39206"/>
                          <a14:foregroundMark x1="67083" y1="42063" x2="67083" y2="39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983" y="873483"/>
              <a:ext cx="3184834" cy="16720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D8A13A-FBC0-4A26-888D-D448BCCB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287" y="1542808"/>
              <a:ext cx="408948" cy="4089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7A821-D7A0-4074-8B5E-C6B67D4CEA02}"/>
                </a:ext>
              </a:extLst>
            </p:cNvPr>
            <p:cNvSpPr txBox="1"/>
            <p:nvPr/>
          </p:nvSpPr>
          <p:spPr>
            <a:xfrm>
              <a:off x="5693069" y="1564537"/>
              <a:ext cx="3087115" cy="482284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r"/>
              <a:r>
                <a:rPr lang="it-IT" sz="1600" dirty="0">
                  <a:solidFill>
                    <a:srgbClr val="982B3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Fixing date format in </a:t>
              </a:r>
              <a:r>
                <a:rPr lang="it-IT" sz="1600" dirty="0" err="1">
                  <a:solidFill>
                    <a:srgbClr val="982B3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</a:t>
              </a:r>
              <a:r>
                <a:rPr lang="it-IT" sz="1600" dirty="0">
                  <a:solidFill>
                    <a:srgbClr val="982B3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it-IT" sz="1600" dirty="0" err="1">
                  <a:solidFill>
                    <a:srgbClr val="982B3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files</a:t>
              </a:r>
              <a:endParaRPr lang="en-US" sz="1600" dirty="0">
                <a:solidFill>
                  <a:srgbClr val="982B3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1D1D55-7113-4A5D-A931-CC5A9EB8B8F5}"/>
                </a:ext>
              </a:extLst>
            </p:cNvPr>
            <p:cNvCxnSpPr>
              <a:cxnSpLocks/>
            </p:cNvCxnSpPr>
            <p:nvPr/>
          </p:nvCxnSpPr>
          <p:spPr>
            <a:xfrm>
              <a:off x="4562750" y="1754985"/>
              <a:ext cx="485703" cy="3836"/>
            </a:xfrm>
            <a:prstGeom prst="straightConnector1">
              <a:avLst/>
            </a:prstGeom>
            <a:ln w="57150" cap="rnd">
              <a:solidFill>
                <a:srgbClr val="75AADB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26D1F-1FE3-45F6-8452-E33D7C3210A6}"/>
              </a:ext>
            </a:extLst>
          </p:cNvPr>
          <p:cNvSpPr/>
          <p:nvPr/>
        </p:nvSpPr>
        <p:spPr>
          <a:xfrm>
            <a:off x="4690902" y="2293577"/>
            <a:ext cx="28101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it-IT" sz="3000" b="1" dirty="0">
                <a:solidFill>
                  <a:srgbClr val="982B3A"/>
                </a:solidFill>
                <a:latin typeface="+mj-lt"/>
                <a:ea typeface="+mj-ea"/>
                <a:cs typeface="Arial"/>
              </a:rPr>
              <a:t>Data</a:t>
            </a:r>
            <a:r>
              <a:rPr lang="it-IT" altLang="it-IT" b="1" dirty="0"/>
              <a:t> </a:t>
            </a:r>
            <a:r>
              <a:rPr lang="it-IT" altLang="it-IT" sz="3000" b="1" dirty="0">
                <a:solidFill>
                  <a:srgbClr val="982B3A"/>
                </a:solidFill>
                <a:latin typeface="+mj-lt"/>
                <a:ea typeface="+mj-ea"/>
                <a:cs typeface="Arial"/>
              </a:rPr>
              <a:t>Exploration</a:t>
            </a:r>
            <a:endParaRPr lang="en-US" sz="3000" b="1" dirty="0">
              <a:solidFill>
                <a:srgbClr val="982B3A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2563F5-5566-4AE7-8C41-D32D46F9FB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1876" r="13814" b="5811"/>
          <a:stretch/>
        </p:blipFill>
        <p:spPr>
          <a:xfrm>
            <a:off x="2679140" y="2826447"/>
            <a:ext cx="7322823" cy="3403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22FF1-01A9-40E7-A1B7-592EAC2D60D4}"/>
              </a:ext>
            </a:extLst>
          </p:cNvPr>
          <p:cNvSpPr txBox="1"/>
          <p:nvPr/>
        </p:nvSpPr>
        <p:spPr>
          <a:xfrm>
            <a:off x="6040574" y="6206851"/>
            <a:ext cx="599954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/>
              <a:t>DAY</a:t>
            </a:r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078A6-9FBB-4CB8-B3AB-3BFD432F1AC8}"/>
              </a:ext>
            </a:extLst>
          </p:cNvPr>
          <p:cNvSpPr txBox="1"/>
          <p:nvPr/>
        </p:nvSpPr>
        <p:spPr>
          <a:xfrm rot="16200000">
            <a:off x="2004671" y="4381225"/>
            <a:ext cx="115025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/>
              <a:t>User </a:t>
            </a:r>
            <a:r>
              <a:rPr lang="it-IT" sz="1400" b="1" dirty="0" err="1"/>
              <a:t>Count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9510F-6915-4066-B2F6-8DE4EE2CA8BB}"/>
              </a:ext>
            </a:extLst>
          </p:cNvPr>
          <p:cNvSpPr txBox="1"/>
          <p:nvPr/>
        </p:nvSpPr>
        <p:spPr>
          <a:xfrm>
            <a:off x="3634450" y="2868702"/>
            <a:ext cx="1429473" cy="32409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/>
            <a:r>
              <a:rPr lang="it-IT" sz="1600" b="1" dirty="0"/>
              <a:t>April 2018</a:t>
            </a:r>
            <a:endParaRPr lang="en-US" sz="16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1B4E70-B97B-4A6B-917E-2AE8E448690F}"/>
              </a:ext>
            </a:extLst>
          </p:cNvPr>
          <p:cNvSpPr>
            <a:spLocks noChangeAspect="1"/>
          </p:cNvSpPr>
          <p:nvPr/>
        </p:nvSpPr>
        <p:spPr>
          <a:xfrm>
            <a:off x="10129454" y="2999167"/>
            <a:ext cx="213338" cy="213338"/>
          </a:xfrm>
          <a:prstGeom prst="roundRect">
            <a:avLst/>
          </a:prstGeom>
          <a:solidFill>
            <a:srgbClr val="5B98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43A75D-5E4E-429B-B16D-ECF4490CB48E}"/>
              </a:ext>
            </a:extLst>
          </p:cNvPr>
          <p:cNvSpPr>
            <a:spLocks noChangeAspect="1"/>
          </p:cNvSpPr>
          <p:nvPr/>
        </p:nvSpPr>
        <p:spPr>
          <a:xfrm>
            <a:off x="10129454" y="3858833"/>
            <a:ext cx="213338" cy="213338"/>
          </a:xfrm>
          <a:prstGeom prst="roundRect">
            <a:avLst/>
          </a:prstGeom>
          <a:solidFill>
            <a:srgbClr val="CF63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4A8370-9C4A-4A9B-B643-868F32981E23}"/>
              </a:ext>
            </a:extLst>
          </p:cNvPr>
          <p:cNvSpPr txBox="1"/>
          <p:nvPr/>
        </p:nvSpPr>
        <p:spPr>
          <a:xfrm>
            <a:off x="10342792" y="3814926"/>
            <a:ext cx="115025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dirty="0" err="1"/>
              <a:t>Customer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64F640-C9FD-4D75-8808-13232E403CBE}"/>
              </a:ext>
            </a:extLst>
          </p:cNvPr>
          <p:cNvSpPr txBox="1"/>
          <p:nvPr/>
        </p:nvSpPr>
        <p:spPr>
          <a:xfrm>
            <a:off x="10382145" y="2948586"/>
            <a:ext cx="115025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dirty="0" err="1"/>
              <a:t>Subscriber</a:t>
            </a:r>
            <a:endParaRPr lang="en-US" sz="1400" dirty="0"/>
          </a:p>
        </p:txBody>
      </p:sp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BB9D12B-1EF1-4B08-AA2F-3FD7502EF2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7" y="2648833"/>
            <a:ext cx="2633536" cy="14813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347DD4-6D0F-4F99-A0CF-E12F8B3C71B7}"/>
              </a:ext>
            </a:extLst>
          </p:cNvPr>
          <p:cNvSpPr/>
          <p:nvPr/>
        </p:nvSpPr>
        <p:spPr>
          <a:xfrm>
            <a:off x="619456" y="4836383"/>
            <a:ext cx="1116613" cy="530404"/>
          </a:xfrm>
          <a:prstGeom prst="rect">
            <a:avLst/>
          </a:prstGeom>
          <a:noFill/>
          <a:ln w="28575" cap="rnd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C84B8"/>
                </a:solidFill>
              </a:rPr>
              <a:t>Weekend</a:t>
            </a:r>
            <a:endParaRPr lang="en-US" dirty="0">
              <a:solidFill>
                <a:srgbClr val="1C84B8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3B411A-C476-4A14-844B-E81A6CEBDC3A}"/>
              </a:ext>
            </a:extLst>
          </p:cNvPr>
          <p:cNvSpPr/>
          <p:nvPr/>
        </p:nvSpPr>
        <p:spPr>
          <a:xfrm>
            <a:off x="619456" y="5542569"/>
            <a:ext cx="1116613" cy="530404"/>
          </a:xfrm>
          <a:prstGeom prst="rect">
            <a:avLst/>
          </a:prstGeom>
          <a:noFill/>
          <a:ln w="28575" cap="rnd">
            <a:solidFill>
              <a:srgbClr val="982B3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982B3A"/>
                </a:solidFill>
              </a:rPr>
              <a:t>Outlier</a:t>
            </a:r>
            <a:endParaRPr lang="en-US" dirty="0">
              <a:solidFill>
                <a:srgbClr val="982B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8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6" grpId="0"/>
      <p:bldP spid="10" grpId="0"/>
      <p:bldP spid="13" grpId="0" animBg="1"/>
      <p:bldP spid="33" grpId="0" animBg="1"/>
      <p:bldP spid="34" grpId="0"/>
      <p:bldP spid="35" grpId="0"/>
      <p:bldP spid="24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E6616BA-0492-4C0E-ADD6-32D2B9EAA598}"/>
              </a:ext>
            </a:extLst>
          </p:cNvPr>
          <p:cNvSpPr/>
          <p:nvPr/>
        </p:nvSpPr>
        <p:spPr>
          <a:xfrm>
            <a:off x="0" y="0"/>
            <a:ext cx="12192000" cy="6857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C5B7DB-47F7-42F8-B241-8B5A3C965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06654"/>
              </p:ext>
            </p:extLst>
          </p:nvPr>
        </p:nvGraphicFramePr>
        <p:xfrm>
          <a:off x="7140194" y="4382340"/>
          <a:ext cx="4741292" cy="1097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57594">
                  <a:extLst>
                    <a:ext uri="{9D8B030D-6E8A-4147-A177-3AD203B41FA5}">
                      <a16:colId xmlns:a16="http://schemas.microsoft.com/office/drawing/2014/main" val="1689111849"/>
                    </a:ext>
                  </a:extLst>
                </a:gridCol>
                <a:gridCol w="2683698">
                  <a:extLst>
                    <a:ext uri="{9D8B030D-6E8A-4147-A177-3AD203B41FA5}">
                      <a16:colId xmlns:a16="http://schemas.microsoft.com/office/drawing/2014/main" val="2296330462"/>
                    </a:ext>
                  </a:extLst>
                </a:gridCol>
              </a:tblGrid>
              <a:tr h="35160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 </a:t>
                      </a:r>
                      <a:r>
                        <a:rPr lang="it-IT" dirty="0" err="1"/>
                        <a:t>Type</a:t>
                      </a:r>
                      <a:endParaRPr lang="en-US" dirty="0"/>
                    </a:p>
                  </a:txBody>
                  <a:tcPr>
                    <a:solidFill>
                      <a:srgbClr val="982B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Median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Duration</a:t>
                      </a:r>
                      <a:r>
                        <a:rPr lang="it-IT" dirty="0"/>
                        <a:t> Trip (s)</a:t>
                      </a:r>
                      <a:endParaRPr lang="en-US" dirty="0"/>
                    </a:p>
                  </a:txBody>
                  <a:tcPr>
                    <a:solidFill>
                      <a:srgbClr val="982B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360112"/>
                  </a:ext>
                </a:extLst>
              </a:tr>
              <a:tr h="3516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82B3A"/>
                          </a:solidFill>
                        </a:rPr>
                        <a:t>536</a:t>
                      </a:r>
                      <a:endParaRPr lang="en-US" b="1" dirty="0">
                        <a:solidFill>
                          <a:srgbClr val="982B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4268924"/>
                  </a:ext>
                </a:extLst>
              </a:tr>
              <a:tr h="3516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82B3A"/>
                          </a:solidFill>
                        </a:rPr>
                        <a:t>1005.5</a:t>
                      </a:r>
                      <a:endParaRPr lang="en-US" b="1" dirty="0">
                        <a:solidFill>
                          <a:srgbClr val="982B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312323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603A8-2181-4862-BDE2-436DA5B7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25/09/2018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A795-29C5-4CBB-9773-DC29C0C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F8034-2884-4DD5-A632-35877C1B61B6}" type="slidenum">
              <a:rPr lang="it-IT" smtClean="0"/>
              <a:pPr/>
              <a:t>9</a:t>
            </a:fld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28D699-7B00-4C2E-9CDB-FB144FE62557}"/>
              </a:ext>
            </a:extLst>
          </p:cNvPr>
          <p:cNvGrpSpPr/>
          <p:nvPr/>
        </p:nvGrpSpPr>
        <p:grpSpPr>
          <a:xfrm>
            <a:off x="71913" y="3657"/>
            <a:ext cx="2345082" cy="2123411"/>
            <a:chOff x="5941398" y="697995"/>
            <a:chExt cx="2345082" cy="2123411"/>
          </a:xfrm>
        </p:grpSpPr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D76FB8E-2929-44D0-94F2-88189211B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5" b="89995" l="8354" r="93247">
                          <a14:foregroundMark x1="9055" y1="54877" x2="9605" y2="54877"/>
                          <a14:foregroundMark x1="10655" y1="46123" x2="18509" y2="29615"/>
                          <a14:foregroundMark x1="18509" y1="29615" x2="18509" y2="29615"/>
                          <a14:foregroundMark x1="27764" y1="55078" x2="30065" y2="63532"/>
                          <a14:foregroundMark x1="8804" y1="47774" x2="9055" y2="46173"/>
                          <a14:foregroundMark x1="8404" y1="53127" x2="8404" y2="53127"/>
                          <a14:foregroundMark x1="18309" y1="58529" x2="22311" y2="58679"/>
                          <a14:foregroundMark x1="72586" y1="64532" x2="79340" y2="58479"/>
                          <a14:foregroundMark x1="79340" y1="58479" x2="84142" y2="57229"/>
                          <a14:foregroundMark x1="65933" y1="26913" x2="62831" y2="19260"/>
                          <a14:foregroundMark x1="59330" y1="22211" x2="70735" y2="20660"/>
                          <a14:foregroundMark x1="49175" y1="73987" x2="53077" y2="80390"/>
                          <a14:foregroundMark x1="53077" y1="80390" x2="51176" y2="76088"/>
                          <a14:foregroundMark x1="49175" y1="77639" x2="49025" y2="76888"/>
                          <a14:foregroundMark x1="27847" y1="19096" x2="28260" y2="19075"/>
                          <a14:foregroundMark x1="73953" y1="56466" x2="71463" y2="63449"/>
                          <a14:foregroundMark x1="71463" y1="63449" x2="71463" y2="63449"/>
                          <a14:foregroundMark x1="53066" y1="76381" x2="53066" y2="77778"/>
                          <a14:foregroundMark x1="53734" y1="76321" x2="53066" y2="83546"/>
                          <a14:foregroundMark x1="53066" y1="83546" x2="47602" y2="78749"/>
                          <a14:foregroundMark x1="47602" y1="78749" x2="48391" y2="75896"/>
                          <a14:backgroundMark x1="45659" y1="7407" x2="48087" y2="26351"/>
                          <a14:backgroundMark x1="38312" y1="12872" x2="30662" y2="26897"/>
                          <a14:backgroundMark x1="43291" y1="15908" x2="36733" y2="26047"/>
                          <a14:backgroundMark x1="48391" y1="40194" x2="60170" y2="58834"/>
                          <a14:backgroundMark x1="57741" y1="39891" x2="52277" y2="54584"/>
                          <a14:backgroundMark x1="52277" y1="54584" x2="52338" y2="55070"/>
                          <a14:backgroundMark x1="43412" y1="17668" x2="33455" y2="17911"/>
                          <a14:backgroundMark x1="42380" y1="16940" x2="39101" y2="16090"/>
                          <a14:backgroundMark x1="37462" y1="23862" x2="35944" y2="26351"/>
                          <a14:backgroundMark x1="32665" y1="18336" x2="27687" y2="18154"/>
                          <a14:backgroundMark x1="27869" y1="19126" x2="25137" y2="19551"/>
                          <a14:backgroundMark x1="76138" y1="33151" x2="83910" y2="26230"/>
                          <a14:backgroundMark x1="79478" y1="28840" x2="73710" y2="42137"/>
                          <a14:backgroundMark x1="73710" y1="42137" x2="73710" y2="42259"/>
                          <a14:backgroundMark x1="81785" y1="33030" x2="82514" y2="47480"/>
                          <a14:backgroundMark x1="82514" y1="47480" x2="82392" y2="47784"/>
                          <a14:backgroundMark x1="78992" y1="31998" x2="79478" y2="45112"/>
                          <a14:backgroundMark x1="80935" y1="31087" x2="80753" y2="34305"/>
                          <a14:backgroundMark x1="71220" y1="35337" x2="72678" y2="43959"/>
                          <a14:backgroundMark x1="72678" y1="43959" x2="73285" y2="44930"/>
                          <a14:backgroundMark x1="79478" y1="43169" x2="75531" y2="43655"/>
                          <a14:backgroundMark x1="76624" y1="47480" x2="74681" y2="47480"/>
                          <a14:backgroundMark x1="77838" y1="47541" x2="71767" y2="47359"/>
                          <a14:backgroundMark x1="73831" y1="45780" x2="75106" y2="49484"/>
                          <a14:backgroundMark x1="92896" y1="47055" x2="93746" y2="48087"/>
                          <a14:backgroundMark x1="74378" y1="45294" x2="73953" y2="45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43" t="5779" r="18060" b="63797"/>
            <a:stretch/>
          </p:blipFill>
          <p:spPr>
            <a:xfrm>
              <a:off x="6037228" y="734991"/>
              <a:ext cx="2249252" cy="2086415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A2E297-6192-402C-8450-6FA4DC8349D2}"/>
                </a:ext>
              </a:extLst>
            </p:cNvPr>
            <p:cNvGrpSpPr/>
            <p:nvPr/>
          </p:nvGrpSpPr>
          <p:grpSpPr>
            <a:xfrm rot="8114202">
              <a:off x="5941398" y="697995"/>
              <a:ext cx="1849843" cy="1993742"/>
              <a:chOff x="1985432" y="3225799"/>
              <a:chExt cx="1849843" cy="199374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B81758B-ADA6-438E-8844-3A3463843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550" y="3225799"/>
                <a:ext cx="1437218" cy="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804688-05AB-4D96-892F-616497A5E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0809" y="4186608"/>
                <a:ext cx="1024466" cy="103293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ACBC662-2232-49F7-B23C-B7CCDEC655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8916" y="3703766"/>
                <a:ext cx="120650" cy="152401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4A101DB-702B-4D8C-8ABB-3E2B544B3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896" y="3689350"/>
                <a:ext cx="168805" cy="10583"/>
              </a:xfrm>
              <a:prstGeom prst="line">
                <a:avLst/>
              </a:pr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649F96-61EE-4887-B693-0BD9431ADA09}"/>
                  </a:ext>
                </a:extLst>
              </p:cNvPr>
              <p:cNvSpPr/>
              <p:nvPr/>
            </p:nvSpPr>
            <p:spPr>
              <a:xfrm>
                <a:off x="1985432" y="3225799"/>
                <a:ext cx="821265" cy="1989667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566585-195E-4DCC-9361-B31D3E3923BC}"/>
                  </a:ext>
                </a:extLst>
              </p:cNvPr>
              <p:cNvSpPr/>
              <p:nvPr/>
            </p:nvSpPr>
            <p:spPr>
              <a:xfrm>
                <a:off x="3424768" y="3225800"/>
                <a:ext cx="102128" cy="463550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29F8692-CE1A-4AD0-8460-65F57E155CDC}"/>
                  </a:ext>
                </a:extLst>
              </p:cNvPr>
              <p:cNvSpPr/>
              <p:nvPr/>
            </p:nvSpPr>
            <p:spPr>
              <a:xfrm rot="20054777">
                <a:off x="3662456" y="3813466"/>
                <a:ext cx="84340" cy="407635"/>
              </a:xfrm>
              <a:custGeom>
                <a:avLst/>
                <a:gdLst>
                  <a:gd name="connsiteX0" fmla="*/ 0 w 819150"/>
                  <a:gd name="connsiteY0" fmla="*/ 0 h 1993900"/>
                  <a:gd name="connsiteX1" fmla="*/ 19050 w 819150"/>
                  <a:gd name="connsiteY1" fmla="*/ 311150 h 1993900"/>
                  <a:gd name="connsiteX2" fmla="*/ 82550 w 819150"/>
                  <a:gd name="connsiteY2" fmla="*/ 685800 h 1993900"/>
                  <a:gd name="connsiteX3" fmla="*/ 228600 w 819150"/>
                  <a:gd name="connsiteY3" fmla="*/ 1111250 h 1993900"/>
                  <a:gd name="connsiteX4" fmla="*/ 425450 w 819150"/>
                  <a:gd name="connsiteY4" fmla="*/ 1511300 h 1993900"/>
                  <a:gd name="connsiteX5" fmla="*/ 615950 w 819150"/>
                  <a:gd name="connsiteY5" fmla="*/ 1778000 h 1993900"/>
                  <a:gd name="connsiteX6" fmla="*/ 819150 w 819150"/>
                  <a:gd name="connsiteY6" fmla="*/ 199390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50" h="1993900">
                    <a:moveTo>
                      <a:pt x="0" y="0"/>
                    </a:moveTo>
                    <a:cubicBezTo>
                      <a:pt x="2646" y="98425"/>
                      <a:pt x="5292" y="196850"/>
                      <a:pt x="19050" y="311150"/>
                    </a:cubicBezTo>
                    <a:cubicBezTo>
                      <a:pt x="32808" y="425450"/>
                      <a:pt x="47625" y="552450"/>
                      <a:pt x="82550" y="685800"/>
                    </a:cubicBezTo>
                    <a:cubicBezTo>
                      <a:pt x="117475" y="819150"/>
                      <a:pt x="171450" y="973667"/>
                      <a:pt x="228600" y="1111250"/>
                    </a:cubicBezTo>
                    <a:cubicBezTo>
                      <a:pt x="285750" y="1248833"/>
                      <a:pt x="360892" y="1400175"/>
                      <a:pt x="425450" y="1511300"/>
                    </a:cubicBezTo>
                    <a:cubicBezTo>
                      <a:pt x="490008" y="1622425"/>
                      <a:pt x="550333" y="1697567"/>
                      <a:pt x="615950" y="1778000"/>
                    </a:cubicBezTo>
                    <a:cubicBezTo>
                      <a:pt x="681567" y="1858433"/>
                      <a:pt x="795867" y="1969558"/>
                      <a:pt x="819150" y="1993900"/>
                    </a:cubicBezTo>
                  </a:path>
                </a:pathLst>
              </a:custGeom>
              <a:ln w="4127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71B3A-B88E-47D9-84A4-F3E99A488B36}"/>
                </a:ext>
              </a:extLst>
            </p:cNvPr>
            <p:cNvGrpSpPr/>
            <p:nvPr/>
          </p:nvGrpSpPr>
          <p:grpSpPr>
            <a:xfrm>
              <a:off x="6124856" y="996567"/>
              <a:ext cx="1917922" cy="1114566"/>
              <a:chOff x="6124856" y="996567"/>
              <a:chExt cx="1917922" cy="1114566"/>
            </a:xfrm>
          </p:grpSpPr>
          <p:sp>
            <p:nvSpPr>
              <p:cNvPr id="28679" name="Freeform: Shape 28678">
                <a:extLst>
                  <a:ext uri="{FF2B5EF4-FFF2-40B4-BE49-F238E27FC236}">
                    <a16:creationId xmlns:a16="http://schemas.microsoft.com/office/drawing/2014/main" id="{AECF88E6-37BC-48DE-8623-1ABD6D5A15F5}"/>
                  </a:ext>
                </a:extLst>
              </p:cNvPr>
              <p:cNvSpPr/>
              <p:nvPr/>
            </p:nvSpPr>
            <p:spPr>
              <a:xfrm>
                <a:off x="6528751" y="1100213"/>
                <a:ext cx="1127760" cy="1010920"/>
              </a:xfrm>
              <a:custGeom>
                <a:avLst/>
                <a:gdLst>
                  <a:gd name="connsiteX0" fmla="*/ 0 w 1127760"/>
                  <a:gd name="connsiteY0" fmla="*/ 0 h 1010920"/>
                  <a:gd name="connsiteX1" fmla="*/ 10160 w 1127760"/>
                  <a:gd name="connsiteY1" fmla="*/ 1010920 h 1010920"/>
                  <a:gd name="connsiteX2" fmla="*/ 1127760 w 1127760"/>
                  <a:gd name="connsiteY2" fmla="*/ 1005840 h 1010920"/>
                  <a:gd name="connsiteX3" fmla="*/ 1127760 w 1127760"/>
                  <a:gd name="connsiteY3" fmla="*/ 284480 h 1010920"/>
                  <a:gd name="connsiteX4" fmla="*/ 670560 w 1127760"/>
                  <a:gd name="connsiteY4" fmla="*/ 45720 h 1010920"/>
                  <a:gd name="connsiteX5" fmla="*/ 0 w 1127760"/>
                  <a:gd name="connsiteY5" fmla="*/ 0 h 10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7760" h="1010920">
                    <a:moveTo>
                      <a:pt x="0" y="0"/>
                    </a:moveTo>
                    <a:lnTo>
                      <a:pt x="10160" y="1010920"/>
                    </a:lnTo>
                    <a:lnTo>
                      <a:pt x="1127760" y="1005840"/>
                    </a:lnTo>
                    <a:lnTo>
                      <a:pt x="1127760" y="284480"/>
                    </a:lnTo>
                    <a:lnTo>
                      <a:pt x="670560" y="45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103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691" name="Picture 28690">
                <a:extLst>
                  <a:ext uri="{FF2B5EF4-FFF2-40B4-BE49-F238E27FC236}">
                    <a16:creationId xmlns:a16="http://schemas.microsoft.com/office/drawing/2014/main" id="{BEB3DC8F-F1AA-4F95-9EF2-CBCCA16D9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178" y="1663461"/>
                <a:ext cx="415911" cy="415911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772673A-465D-415F-8EFD-222FC4DB5631}"/>
                  </a:ext>
                </a:extLst>
              </p:cNvPr>
              <p:cNvSpPr txBox="1"/>
              <p:nvPr/>
            </p:nvSpPr>
            <p:spPr>
              <a:xfrm>
                <a:off x="6124856" y="996567"/>
                <a:ext cx="790816" cy="65060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algn="ctr"/>
                <a:r>
                  <a:rPr lang="it-IT" sz="3200" b="1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2EFB7F-4E3F-4136-B3D1-DD987939218E}"/>
                  </a:ext>
                </a:extLst>
              </p:cNvPr>
              <p:cNvSpPr txBox="1"/>
              <p:nvPr/>
            </p:nvSpPr>
            <p:spPr>
              <a:xfrm>
                <a:off x="6476518" y="1359428"/>
                <a:ext cx="1566260" cy="57161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 lnSpcReduction="10000"/>
              </a:bodyPr>
              <a:lstStyle/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</a:t>
                </a:r>
              </a:p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CLEANING &amp;</a:t>
                </a:r>
              </a:p>
              <a:p>
                <a:pPr algn="ctr"/>
                <a:r>
                  <a:rPr lang="it-IT" sz="1100" dirty="0">
                    <a:solidFill>
                      <a:schemeClr val="bg1">
                        <a:lumMod val="9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EXPLORATION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26D1F-1FE3-45F6-8452-E33D7C3210A6}"/>
              </a:ext>
            </a:extLst>
          </p:cNvPr>
          <p:cNvSpPr/>
          <p:nvPr/>
        </p:nvSpPr>
        <p:spPr>
          <a:xfrm>
            <a:off x="2225526" y="123920"/>
            <a:ext cx="28101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it-IT" sz="3000" b="1" dirty="0">
                <a:solidFill>
                  <a:srgbClr val="982B3A"/>
                </a:solidFill>
                <a:latin typeface="+mj-lt"/>
                <a:ea typeface="+mj-ea"/>
                <a:cs typeface="Arial"/>
              </a:rPr>
              <a:t>Data</a:t>
            </a:r>
            <a:r>
              <a:rPr lang="it-IT" altLang="it-IT" b="1" dirty="0"/>
              <a:t> </a:t>
            </a:r>
            <a:r>
              <a:rPr lang="it-IT" altLang="it-IT" sz="3000" b="1" dirty="0">
                <a:solidFill>
                  <a:srgbClr val="982B3A"/>
                </a:solidFill>
                <a:latin typeface="+mj-lt"/>
                <a:ea typeface="+mj-ea"/>
                <a:cs typeface="Arial"/>
              </a:rPr>
              <a:t>Exploration</a:t>
            </a:r>
            <a:endParaRPr lang="en-US" sz="3000" b="1" dirty="0">
              <a:solidFill>
                <a:srgbClr val="982B3A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4792BB3-0A16-4546-B401-4557890025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 t="8146" r="14359" b="6488"/>
          <a:stretch/>
        </p:blipFill>
        <p:spPr bwMode="auto">
          <a:xfrm>
            <a:off x="376732" y="3251864"/>
            <a:ext cx="6463623" cy="310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ABC25D-5DB0-432C-BC31-12B9C0CEAD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11300" r="14468" b="5566"/>
          <a:stretch/>
        </p:blipFill>
        <p:spPr bwMode="auto">
          <a:xfrm>
            <a:off x="5362997" y="149024"/>
            <a:ext cx="6661260" cy="311328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441161-8F54-414C-BF61-1C56E75B18B3}"/>
              </a:ext>
            </a:extLst>
          </p:cNvPr>
          <p:cNvSpPr txBox="1"/>
          <p:nvPr/>
        </p:nvSpPr>
        <p:spPr>
          <a:xfrm>
            <a:off x="3345790" y="6323312"/>
            <a:ext cx="682955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/>
              <a:t>HOUR</a:t>
            </a:r>
            <a:endParaRPr 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73C36C-49FF-4A37-A0DB-DBEA954F76B9}"/>
              </a:ext>
            </a:extLst>
          </p:cNvPr>
          <p:cNvSpPr txBox="1"/>
          <p:nvPr/>
        </p:nvSpPr>
        <p:spPr>
          <a:xfrm rot="16200000">
            <a:off x="-813415" y="4536878"/>
            <a:ext cx="218197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 err="1"/>
              <a:t>Averaage</a:t>
            </a:r>
            <a:r>
              <a:rPr lang="it-IT" sz="1400" b="1" dirty="0"/>
              <a:t> </a:t>
            </a:r>
            <a:r>
              <a:rPr lang="it-IT" sz="1400" b="1" dirty="0" err="1"/>
              <a:t>Duration</a:t>
            </a:r>
            <a:r>
              <a:rPr lang="it-IT" sz="1400" b="1" dirty="0"/>
              <a:t> Trip (s)</a:t>
            </a:r>
            <a:endParaRPr 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FA2014-DCA7-459D-B757-8732349EE21A}"/>
              </a:ext>
            </a:extLst>
          </p:cNvPr>
          <p:cNvSpPr txBox="1"/>
          <p:nvPr/>
        </p:nvSpPr>
        <p:spPr>
          <a:xfrm>
            <a:off x="2120404" y="3346072"/>
            <a:ext cx="1429473" cy="32409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/>
            <a:r>
              <a:rPr lang="it-IT" sz="1600" b="1" dirty="0"/>
              <a:t>April 2018</a:t>
            </a:r>
            <a:endParaRPr lang="en-US" sz="16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2A8A66F-008E-48F9-BBFC-8444AF37C446}"/>
              </a:ext>
            </a:extLst>
          </p:cNvPr>
          <p:cNvSpPr>
            <a:spLocks noChangeAspect="1"/>
          </p:cNvSpPr>
          <p:nvPr/>
        </p:nvSpPr>
        <p:spPr>
          <a:xfrm>
            <a:off x="7533659" y="5197233"/>
            <a:ext cx="213338" cy="213338"/>
          </a:xfrm>
          <a:prstGeom prst="roundRect">
            <a:avLst/>
          </a:prstGeom>
          <a:solidFill>
            <a:srgbClr val="CF63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B44F3-7909-4877-B443-FF05C46C6195}"/>
              </a:ext>
            </a:extLst>
          </p:cNvPr>
          <p:cNvSpPr txBox="1"/>
          <p:nvPr/>
        </p:nvSpPr>
        <p:spPr>
          <a:xfrm>
            <a:off x="7746997" y="5153326"/>
            <a:ext cx="115025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 err="1">
                <a:solidFill>
                  <a:srgbClr val="982B3A"/>
                </a:solidFill>
              </a:rPr>
              <a:t>Customer</a:t>
            </a:r>
            <a:endParaRPr lang="en-US" sz="1400" b="1" dirty="0">
              <a:solidFill>
                <a:srgbClr val="982B3A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9A6C12-B792-4A5E-9F57-1139D38FB79A}"/>
              </a:ext>
            </a:extLst>
          </p:cNvPr>
          <p:cNvGrpSpPr/>
          <p:nvPr/>
        </p:nvGrpSpPr>
        <p:grpSpPr>
          <a:xfrm>
            <a:off x="7533659" y="4786570"/>
            <a:ext cx="1402946" cy="448546"/>
            <a:chOff x="8279971" y="6171724"/>
            <a:chExt cx="1402946" cy="44854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6ACAB30-CD76-44C3-88E4-5FD8008DB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9971" y="6222305"/>
              <a:ext cx="213338" cy="213338"/>
            </a:xfrm>
            <a:prstGeom prst="roundRect">
              <a:avLst/>
            </a:prstGeom>
            <a:solidFill>
              <a:srgbClr val="5B98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89B78-1846-4FBF-922E-AE79C03BF55A}"/>
                </a:ext>
              </a:extLst>
            </p:cNvPr>
            <p:cNvSpPr txBox="1"/>
            <p:nvPr/>
          </p:nvSpPr>
          <p:spPr>
            <a:xfrm>
              <a:off x="8532662" y="6171724"/>
              <a:ext cx="1150255" cy="44854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it-IT" sz="1400" b="1" dirty="0" err="1">
                  <a:solidFill>
                    <a:srgbClr val="982B3A"/>
                  </a:solidFill>
                </a:rPr>
                <a:t>Subscriber</a:t>
              </a:r>
              <a:endParaRPr lang="en-US" sz="1400" b="1" dirty="0">
                <a:solidFill>
                  <a:srgbClr val="982B3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ADFB19-2D60-485B-A9AB-86AC4BBB15AD}"/>
              </a:ext>
            </a:extLst>
          </p:cNvPr>
          <p:cNvSpPr txBox="1"/>
          <p:nvPr/>
        </p:nvSpPr>
        <p:spPr>
          <a:xfrm>
            <a:off x="8595127" y="3305516"/>
            <a:ext cx="682955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/>
              <a:t>HOUR</a:t>
            </a:r>
            <a:endParaRPr 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F0489-0BA6-47CA-A1C0-E0DC1B4B7985}"/>
              </a:ext>
            </a:extLst>
          </p:cNvPr>
          <p:cNvSpPr txBox="1"/>
          <p:nvPr/>
        </p:nvSpPr>
        <p:spPr>
          <a:xfrm rot="16200000">
            <a:off x="4095532" y="1628072"/>
            <a:ext cx="2235855" cy="4485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it-IT" sz="1400" b="1" dirty="0" err="1"/>
              <a:t>Averaage</a:t>
            </a:r>
            <a:r>
              <a:rPr lang="it-IT" sz="1400" b="1" dirty="0"/>
              <a:t> </a:t>
            </a:r>
            <a:r>
              <a:rPr lang="it-IT" sz="1400" b="1" dirty="0" err="1"/>
              <a:t>Duration</a:t>
            </a:r>
            <a:r>
              <a:rPr lang="it-IT" sz="1400" b="1" dirty="0"/>
              <a:t> Trip (s)</a:t>
            </a:r>
            <a:endParaRPr lang="en-US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8CA122-D844-4185-8B5D-6068BEF50F20}"/>
              </a:ext>
            </a:extLst>
          </p:cNvPr>
          <p:cNvSpPr txBox="1"/>
          <p:nvPr/>
        </p:nvSpPr>
        <p:spPr>
          <a:xfrm>
            <a:off x="8361477" y="298419"/>
            <a:ext cx="1429473" cy="32409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/>
            <a:r>
              <a:rPr lang="it-IT" sz="1600" b="1" dirty="0"/>
              <a:t>April 2018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15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algn="r"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algn="r">
          <a:defRPr sz="1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527</Words>
  <Application>Microsoft Macintosh PowerPoint</Application>
  <PresentationFormat>Widescreen</PresentationFormat>
  <Paragraphs>215</Paragraphs>
  <Slides>15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Verdana</vt:lpstr>
      <vt:lpstr>1_Tema di Office</vt:lpstr>
      <vt:lpstr>2_Tema di Office</vt:lpstr>
      <vt:lpstr>think-cell Slide</vt:lpstr>
      <vt:lpstr>Bike Sharing Analysis – San Francisco Bay Area</vt:lpstr>
      <vt:lpstr>Agenda</vt:lpstr>
      <vt:lpstr>Analysis Context &amp; Scope</vt:lpstr>
      <vt:lpstr>The Data Science Process</vt:lpstr>
      <vt:lpstr>How does it work?</vt:lpstr>
      <vt:lpstr>Business Questions</vt:lpstr>
      <vt:lpstr>The Datasets</vt:lpstr>
      <vt:lpstr>Data Cleaning</vt:lpstr>
      <vt:lpstr>PowerPoint Presentation</vt:lpstr>
      <vt:lpstr>In Depth Analysis &amp; Model Building</vt:lpstr>
      <vt:lpstr>In Depth Analysis &amp; Model Building</vt:lpstr>
      <vt:lpstr>Business Actions</vt:lpstr>
      <vt:lpstr>Dashboard Demo</vt:lpstr>
      <vt:lpstr>New Trends and Opportunities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Veronica Negroni</dc:creator>
  <cp:lastModifiedBy>Federico Raimondi Cominesi</cp:lastModifiedBy>
  <cp:revision>98</cp:revision>
  <dcterms:created xsi:type="dcterms:W3CDTF">2017-11-28T10:57:59Z</dcterms:created>
  <dcterms:modified xsi:type="dcterms:W3CDTF">2018-09-23T08:40:30Z</dcterms:modified>
</cp:coreProperties>
</file>